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5" r:id="rId3"/>
    <p:sldId id="315" r:id="rId4"/>
    <p:sldId id="291" r:id="rId5"/>
    <p:sldId id="296" r:id="rId6"/>
    <p:sldId id="349" r:id="rId7"/>
    <p:sldId id="427" r:id="rId8"/>
    <p:sldId id="293" r:id="rId9"/>
    <p:sldId id="298" r:id="rId10"/>
    <p:sldId id="299" r:id="rId11"/>
    <p:sldId id="348" r:id="rId12"/>
    <p:sldId id="351" r:id="rId13"/>
    <p:sldId id="297" r:id="rId14"/>
    <p:sldId id="389" r:id="rId15"/>
    <p:sldId id="363" r:id="rId16"/>
    <p:sldId id="329" r:id="rId17"/>
    <p:sldId id="403" r:id="rId18"/>
    <p:sldId id="404" r:id="rId19"/>
    <p:sldId id="262" r:id="rId20"/>
    <p:sldId id="263" r:id="rId21"/>
    <p:sldId id="331" r:id="rId22"/>
    <p:sldId id="275" r:id="rId23"/>
    <p:sldId id="334" r:id="rId24"/>
    <p:sldId id="335" r:id="rId25"/>
    <p:sldId id="302" r:id="rId26"/>
    <p:sldId id="411" r:id="rId27"/>
    <p:sldId id="409" r:id="rId28"/>
    <p:sldId id="412" r:id="rId29"/>
    <p:sldId id="415" r:id="rId30"/>
    <p:sldId id="416" r:id="rId31"/>
    <p:sldId id="394" r:id="rId32"/>
    <p:sldId id="395" r:id="rId33"/>
    <p:sldId id="398" r:id="rId34"/>
    <p:sldId id="399" r:id="rId35"/>
    <p:sldId id="397" r:id="rId36"/>
    <p:sldId id="402" r:id="rId37"/>
    <p:sldId id="413" r:id="rId38"/>
    <p:sldId id="414" r:id="rId39"/>
    <p:sldId id="392" r:id="rId40"/>
    <p:sldId id="419" r:id="rId41"/>
    <p:sldId id="421" r:id="rId42"/>
    <p:sldId id="422" r:id="rId43"/>
    <p:sldId id="367" r:id="rId44"/>
    <p:sldId id="330" r:id="rId45"/>
    <p:sldId id="387" r:id="rId46"/>
    <p:sldId id="391" r:id="rId47"/>
    <p:sldId id="423" r:id="rId48"/>
    <p:sldId id="430" r:id="rId49"/>
    <p:sldId id="424" r:id="rId50"/>
    <p:sldId id="374" r:id="rId51"/>
    <p:sldId id="384" r:id="rId52"/>
    <p:sldId id="381" r:id="rId53"/>
    <p:sldId id="380" r:id="rId54"/>
    <p:sldId id="382" r:id="rId55"/>
    <p:sldId id="420" r:id="rId56"/>
    <p:sldId id="385" r:id="rId57"/>
    <p:sldId id="383" r:id="rId58"/>
    <p:sldId id="370" r:id="rId59"/>
    <p:sldId id="371" r:id="rId60"/>
    <p:sldId id="373" r:id="rId61"/>
    <p:sldId id="375" r:id="rId62"/>
    <p:sldId id="376" r:id="rId63"/>
    <p:sldId id="418" r:id="rId64"/>
    <p:sldId id="372" r:id="rId65"/>
    <p:sldId id="405" r:id="rId66"/>
    <p:sldId id="429" r:id="rId67"/>
    <p:sldId id="428" r:id="rId68"/>
    <p:sldId id="406" r:id="rId69"/>
    <p:sldId id="318" r:id="rId70"/>
    <p:sldId id="290" r:id="rId7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61" autoAdjust="0"/>
    <p:restoredTop sz="83719" autoAdjust="0"/>
  </p:normalViewPr>
  <p:slideViewPr>
    <p:cSldViewPr>
      <p:cViewPr>
        <p:scale>
          <a:sx n="100" d="100"/>
          <a:sy n="100" d="100"/>
        </p:scale>
        <p:origin x="-134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7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4559E-2FE2-4D72-AC8F-390885A36301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0980395-70A1-48ED-93B1-829A0E60435B}">
      <dgm:prSet phldrT="[Text]"/>
      <dgm:spPr/>
      <dgm:t>
        <a:bodyPr/>
        <a:lstStyle/>
        <a:p>
          <a:r>
            <a:rPr lang="en-US" sz="1700" noProof="0" dirty="0" smtClean="0"/>
            <a:t>0.3.9</a:t>
          </a:r>
          <a:endParaRPr lang="en-US" sz="1700" noProof="0" dirty="0"/>
        </a:p>
      </dgm:t>
    </dgm:pt>
    <dgm:pt modelId="{4F2D94AE-A4AC-418A-BC55-6238421AADE8}" type="parTrans" cxnId="{0585DAEA-75D0-438E-A79A-4037C5CB35DB}">
      <dgm:prSet/>
      <dgm:spPr/>
      <dgm:t>
        <a:bodyPr/>
        <a:lstStyle/>
        <a:p>
          <a:endParaRPr lang="sv-SE"/>
        </a:p>
      </dgm:t>
    </dgm:pt>
    <dgm:pt modelId="{9D73D19B-4AFB-4724-B75A-AF890266B534}" type="sibTrans" cxnId="{0585DAEA-75D0-438E-A79A-4037C5CB35DB}">
      <dgm:prSet/>
      <dgm:spPr/>
      <dgm:t>
        <a:bodyPr/>
        <a:lstStyle/>
        <a:p>
          <a:endParaRPr lang="sv-SE"/>
        </a:p>
      </dgm:t>
    </dgm:pt>
    <dgm:pt modelId="{9EF4C116-CCAF-4843-8DC7-154229BFACBF}">
      <dgm:prSet phldrT="[Text]" custT="1"/>
      <dgm:spPr/>
      <dgm:t>
        <a:bodyPr/>
        <a:lstStyle/>
        <a:p>
          <a:r>
            <a:rPr lang="en-US" sz="1200" noProof="0" dirty="0" smtClean="0"/>
            <a:t>Last 0.3.x</a:t>
          </a:r>
          <a:endParaRPr lang="en-US" sz="1200" noProof="0" dirty="0"/>
        </a:p>
      </dgm:t>
    </dgm:pt>
    <dgm:pt modelId="{9020D67E-52BA-4F64-BA20-2BE5B75FF76B}" type="parTrans" cxnId="{DF8BB07B-9208-4FE9-ADBF-AECC4BEFD968}">
      <dgm:prSet/>
      <dgm:spPr/>
      <dgm:t>
        <a:bodyPr/>
        <a:lstStyle/>
        <a:p>
          <a:endParaRPr lang="sv-SE"/>
        </a:p>
      </dgm:t>
    </dgm:pt>
    <dgm:pt modelId="{90933606-2FDB-4B8C-961B-70E08EC77E4D}" type="sibTrans" cxnId="{DF8BB07B-9208-4FE9-ADBF-AECC4BEFD968}">
      <dgm:prSet/>
      <dgm:spPr/>
      <dgm:t>
        <a:bodyPr/>
        <a:lstStyle/>
        <a:p>
          <a:endParaRPr lang="sv-SE"/>
        </a:p>
      </dgm:t>
    </dgm:pt>
    <dgm:pt modelId="{9240D669-D04D-48CC-AD79-13197986CB6D}">
      <dgm:prSet phldrT="[Text]"/>
      <dgm:spPr/>
      <dgm:t>
        <a:bodyPr/>
        <a:lstStyle/>
        <a:p>
          <a:r>
            <a:rPr lang="en-US" sz="1700" noProof="0" dirty="0" smtClean="0"/>
            <a:t>0.4.0</a:t>
          </a:r>
          <a:endParaRPr lang="en-US" sz="1700" noProof="0" dirty="0"/>
        </a:p>
      </dgm:t>
    </dgm:pt>
    <dgm:pt modelId="{CDF4B95A-9C52-4961-B277-39F49D6FDEE3}" type="parTrans" cxnId="{3D01E091-D6D1-45D5-998C-F42149DB865B}">
      <dgm:prSet/>
      <dgm:spPr/>
      <dgm:t>
        <a:bodyPr/>
        <a:lstStyle/>
        <a:p>
          <a:endParaRPr lang="sv-SE"/>
        </a:p>
      </dgm:t>
    </dgm:pt>
    <dgm:pt modelId="{AE741F5B-857C-4682-A4A8-C9A2B6F207F6}" type="sibTrans" cxnId="{3D01E091-D6D1-45D5-998C-F42149DB865B}">
      <dgm:prSet/>
      <dgm:spPr/>
      <dgm:t>
        <a:bodyPr/>
        <a:lstStyle/>
        <a:p>
          <a:endParaRPr lang="sv-SE"/>
        </a:p>
      </dgm:t>
    </dgm:pt>
    <dgm:pt modelId="{61FE31D4-61BD-4DCD-9BFA-E795C26B98D4}">
      <dgm:prSet phldrT="[Text]" custT="1"/>
      <dgm:spPr/>
      <dgm:t>
        <a:bodyPr/>
        <a:lstStyle/>
        <a:p>
          <a:r>
            <a:rPr lang="en-US" sz="1200" noProof="0" dirty="0" smtClean="0"/>
            <a:t>Core switch</a:t>
          </a:r>
          <a:endParaRPr lang="en-US" sz="1200" noProof="0" dirty="0"/>
        </a:p>
      </dgm:t>
    </dgm:pt>
    <dgm:pt modelId="{FD5E5124-3B9E-4BD3-A077-5B3ECAE1FB1E}" type="parTrans" cxnId="{8181A960-EBCB-4962-82CC-EF45DC799958}">
      <dgm:prSet/>
      <dgm:spPr/>
      <dgm:t>
        <a:bodyPr/>
        <a:lstStyle/>
        <a:p>
          <a:endParaRPr lang="sv-SE"/>
        </a:p>
      </dgm:t>
    </dgm:pt>
    <dgm:pt modelId="{4CFEDD90-2A3C-4062-93D3-CCAF0B834EEB}" type="sibTrans" cxnId="{8181A960-EBCB-4962-82CC-EF45DC799958}">
      <dgm:prSet/>
      <dgm:spPr/>
      <dgm:t>
        <a:bodyPr/>
        <a:lstStyle/>
        <a:p>
          <a:endParaRPr lang="sv-SE"/>
        </a:p>
      </dgm:t>
    </dgm:pt>
    <dgm:pt modelId="{BB7026EB-B7E0-411F-A4F3-549015D23302}">
      <dgm:prSet phldrT="[Text]" custT="1"/>
      <dgm:spPr/>
      <dgm:t>
        <a:bodyPr/>
        <a:lstStyle/>
        <a:p>
          <a:r>
            <a:rPr lang="en-US" sz="1800" noProof="0" dirty="0" smtClean="0"/>
            <a:t>0.4.1</a:t>
          </a:r>
          <a:endParaRPr lang="en-US" sz="1800" noProof="0" dirty="0"/>
        </a:p>
      </dgm:t>
    </dgm:pt>
    <dgm:pt modelId="{599E429E-1485-4497-A2F4-CB340F971273}" type="parTrans" cxnId="{58054601-2ECD-469F-9745-515EAB6D4459}">
      <dgm:prSet/>
      <dgm:spPr/>
      <dgm:t>
        <a:bodyPr/>
        <a:lstStyle/>
        <a:p>
          <a:endParaRPr lang="sv-SE"/>
        </a:p>
      </dgm:t>
    </dgm:pt>
    <dgm:pt modelId="{BBAF826D-FA68-48A0-8201-CD6A4CC1C07C}" type="sibTrans" cxnId="{58054601-2ECD-469F-9745-515EAB6D4459}">
      <dgm:prSet/>
      <dgm:spPr/>
      <dgm:t>
        <a:bodyPr/>
        <a:lstStyle/>
        <a:p>
          <a:endParaRPr lang="sv-SE"/>
        </a:p>
      </dgm:t>
    </dgm:pt>
    <dgm:pt modelId="{A6319BF9-E9FE-4689-B7B8-00280F3F59FE}">
      <dgm:prSet phldrT="[Text]"/>
      <dgm:spPr/>
      <dgm:t>
        <a:bodyPr/>
        <a:lstStyle/>
        <a:p>
          <a:r>
            <a:rPr lang="en-US" sz="1700" noProof="0" dirty="0" smtClean="0"/>
            <a:t>0.4.2</a:t>
          </a:r>
          <a:endParaRPr lang="en-US" sz="1700" noProof="0" dirty="0"/>
        </a:p>
      </dgm:t>
    </dgm:pt>
    <dgm:pt modelId="{045074BE-1620-44C0-B02E-BD28A517FE8C}" type="parTrans" cxnId="{5020676C-2607-48B2-A718-D63DBB969324}">
      <dgm:prSet/>
      <dgm:spPr/>
      <dgm:t>
        <a:bodyPr/>
        <a:lstStyle/>
        <a:p>
          <a:endParaRPr lang="sv-SE"/>
        </a:p>
      </dgm:t>
    </dgm:pt>
    <dgm:pt modelId="{B9CB68BE-A646-4285-A824-30DDD8B8E9A8}" type="sibTrans" cxnId="{5020676C-2607-48B2-A718-D63DBB969324}">
      <dgm:prSet/>
      <dgm:spPr/>
      <dgm:t>
        <a:bodyPr/>
        <a:lstStyle/>
        <a:p>
          <a:endParaRPr lang="sv-SE"/>
        </a:p>
      </dgm:t>
    </dgm:pt>
    <dgm:pt modelId="{E717369A-FC9C-482C-9F18-9A38EF61AA94}">
      <dgm:prSet phldrT="[Text]" custT="1"/>
      <dgm:spPr/>
      <dgm:t>
        <a:bodyPr/>
        <a:lstStyle/>
        <a:p>
          <a:r>
            <a:rPr lang="en-US" sz="1200" noProof="0" dirty="0" smtClean="0"/>
            <a:t>Monitoring Kits</a:t>
          </a:r>
          <a:endParaRPr lang="en-US" sz="1200" noProof="0" dirty="0"/>
        </a:p>
      </dgm:t>
    </dgm:pt>
    <dgm:pt modelId="{9DCE3A60-25B7-419B-8F3F-9AE33ACB40D3}" type="parTrans" cxnId="{D69F6FB2-A449-46EA-BEA2-51B30954FA53}">
      <dgm:prSet/>
      <dgm:spPr/>
      <dgm:t>
        <a:bodyPr/>
        <a:lstStyle/>
        <a:p>
          <a:endParaRPr lang="sv-SE"/>
        </a:p>
      </dgm:t>
    </dgm:pt>
    <dgm:pt modelId="{FFADE568-139D-4043-BDC6-A9F6D6A83E2F}" type="sibTrans" cxnId="{D69F6FB2-A449-46EA-BEA2-51B30954FA53}">
      <dgm:prSet/>
      <dgm:spPr/>
      <dgm:t>
        <a:bodyPr/>
        <a:lstStyle/>
        <a:p>
          <a:endParaRPr lang="sv-SE"/>
        </a:p>
      </dgm:t>
    </dgm:pt>
    <dgm:pt modelId="{824AABD0-FABC-4A4C-9916-E487529F600B}">
      <dgm:prSet phldrT="[Text]" custT="1"/>
      <dgm:spPr/>
      <dgm:t>
        <a:bodyPr/>
        <a:lstStyle/>
        <a:p>
          <a:r>
            <a:rPr lang="en-US" sz="1200" noProof="0" dirty="0" smtClean="0"/>
            <a:t>Distributed Monitoring (v1)</a:t>
          </a:r>
          <a:endParaRPr lang="en-US" sz="1200" noProof="0" dirty="0"/>
        </a:p>
      </dgm:t>
    </dgm:pt>
    <dgm:pt modelId="{BAD56BA0-3B29-4C2D-A691-E3DCFC393238}" type="parTrans" cxnId="{07C90186-BD59-4D9E-A3D5-DD33B46B7F00}">
      <dgm:prSet/>
      <dgm:spPr/>
      <dgm:t>
        <a:bodyPr/>
        <a:lstStyle/>
        <a:p>
          <a:endParaRPr lang="sv-SE"/>
        </a:p>
      </dgm:t>
    </dgm:pt>
    <dgm:pt modelId="{B3020A24-CB2D-4AB4-89F9-D8FBF3683787}" type="sibTrans" cxnId="{07C90186-BD59-4D9E-A3D5-DD33B46B7F00}">
      <dgm:prSet/>
      <dgm:spPr/>
      <dgm:t>
        <a:bodyPr/>
        <a:lstStyle/>
        <a:p>
          <a:endParaRPr lang="sv-SE"/>
        </a:p>
      </dgm:t>
    </dgm:pt>
    <dgm:pt modelId="{9A27C7DE-BBE1-4BA8-946D-ACDACF9D2EDB}">
      <dgm:prSet phldrT="[Text]" custT="1"/>
      <dgm:spPr/>
      <dgm:t>
        <a:bodyPr/>
        <a:lstStyle/>
        <a:p>
          <a:r>
            <a:rPr lang="en-US" sz="1600" noProof="0" dirty="0" err="1" smtClean="0"/>
            <a:t>Bugfixes</a:t>
          </a:r>
          <a:endParaRPr lang="en-US" sz="1600" noProof="0" dirty="0"/>
        </a:p>
      </dgm:t>
    </dgm:pt>
    <dgm:pt modelId="{73252AA0-5083-4294-8753-6A12E4FE3758}" type="parTrans" cxnId="{C46B00E9-D573-4164-8974-987ECAD1132F}">
      <dgm:prSet/>
      <dgm:spPr/>
      <dgm:t>
        <a:bodyPr/>
        <a:lstStyle/>
        <a:p>
          <a:endParaRPr lang="sv-SE"/>
        </a:p>
      </dgm:t>
    </dgm:pt>
    <dgm:pt modelId="{B4321FED-3476-4A74-B808-D9A35E5D42FD}" type="sibTrans" cxnId="{C46B00E9-D573-4164-8974-987ECAD1132F}">
      <dgm:prSet/>
      <dgm:spPr/>
      <dgm:t>
        <a:bodyPr/>
        <a:lstStyle/>
        <a:p>
          <a:endParaRPr lang="sv-SE"/>
        </a:p>
      </dgm:t>
    </dgm:pt>
    <dgm:pt modelId="{21511B7E-D8F2-467B-A2CF-DE3E7474BD9F}">
      <dgm:prSet phldrT="[Text]" custT="1"/>
      <dgm:spPr/>
      <dgm:t>
        <a:bodyPr/>
        <a:lstStyle/>
        <a:p>
          <a:r>
            <a:rPr lang="en-US" sz="1200" noProof="0" dirty="0" smtClean="0"/>
            <a:t>Linux support</a:t>
          </a:r>
          <a:endParaRPr lang="en-US" sz="1200" noProof="0" dirty="0"/>
        </a:p>
      </dgm:t>
    </dgm:pt>
    <dgm:pt modelId="{9D90C890-36D8-4F4C-9466-35B8D5A7E90C}" type="parTrans" cxnId="{63CABFC7-D0D2-4B1D-AD8E-94492902AE38}">
      <dgm:prSet/>
      <dgm:spPr/>
      <dgm:t>
        <a:bodyPr/>
        <a:lstStyle/>
        <a:p>
          <a:endParaRPr lang="sv-SE"/>
        </a:p>
      </dgm:t>
    </dgm:pt>
    <dgm:pt modelId="{F38E7449-16F5-4477-801F-4493B6A98900}" type="sibTrans" cxnId="{63CABFC7-D0D2-4B1D-AD8E-94492902AE38}">
      <dgm:prSet/>
      <dgm:spPr/>
      <dgm:t>
        <a:bodyPr/>
        <a:lstStyle/>
        <a:p>
          <a:endParaRPr lang="sv-SE"/>
        </a:p>
      </dgm:t>
    </dgm:pt>
    <dgm:pt modelId="{E680711A-78DB-474C-9D09-EFC8E6194F7C}">
      <dgm:prSet phldrT="[Text]" custT="1"/>
      <dgm:spPr/>
      <dgm:t>
        <a:bodyPr/>
        <a:lstStyle/>
        <a:p>
          <a:r>
            <a:rPr lang="en-US" sz="1200" noProof="0" dirty="0" smtClean="0"/>
            <a:t>New windows check-</a:t>
          </a:r>
          <a:r>
            <a:rPr lang="en-US" sz="1200" noProof="0" dirty="0" err="1" smtClean="0"/>
            <a:t>subsytem</a:t>
          </a:r>
          <a:endParaRPr lang="en-US" sz="1200" noProof="0" dirty="0"/>
        </a:p>
      </dgm:t>
    </dgm:pt>
    <dgm:pt modelId="{14EEFE9F-8E0F-4BD7-B125-C136BECA4337}" type="parTrans" cxnId="{9EC17953-A105-4536-843C-41F55D50EB2F}">
      <dgm:prSet/>
      <dgm:spPr/>
      <dgm:t>
        <a:bodyPr/>
        <a:lstStyle/>
        <a:p>
          <a:endParaRPr lang="sv-SE"/>
        </a:p>
      </dgm:t>
    </dgm:pt>
    <dgm:pt modelId="{FB9B4112-8483-46C7-A44E-6B8874645340}" type="sibTrans" cxnId="{9EC17953-A105-4536-843C-41F55D50EB2F}">
      <dgm:prSet/>
      <dgm:spPr/>
      <dgm:t>
        <a:bodyPr/>
        <a:lstStyle/>
        <a:p>
          <a:endParaRPr lang="sv-SE"/>
        </a:p>
      </dgm:t>
    </dgm:pt>
    <dgm:pt modelId="{6B5CFBD6-C4B9-407C-A720-B767EC7E721F}">
      <dgm:prSet phldrT="[Text]" custT="1"/>
      <dgm:spPr/>
      <dgm:t>
        <a:bodyPr/>
        <a:lstStyle/>
        <a:p>
          <a:r>
            <a:rPr lang="en-US" sz="1800" noProof="0" dirty="0" smtClean="0"/>
            <a:t>0.4.3</a:t>
          </a:r>
          <a:endParaRPr lang="en-US" sz="1800" noProof="0" dirty="0"/>
        </a:p>
      </dgm:t>
    </dgm:pt>
    <dgm:pt modelId="{F68C2DFF-1C26-4B68-BAD7-F20F848FD0F0}" type="parTrans" cxnId="{1246320B-295C-41B1-8B33-B361D5CD80AB}">
      <dgm:prSet/>
      <dgm:spPr/>
      <dgm:t>
        <a:bodyPr/>
        <a:lstStyle/>
        <a:p>
          <a:endParaRPr lang="sv-SE"/>
        </a:p>
      </dgm:t>
    </dgm:pt>
    <dgm:pt modelId="{125924B5-CF35-40FB-A59B-8F6F6A447C15}" type="sibTrans" cxnId="{1246320B-295C-41B1-8B33-B361D5CD80AB}">
      <dgm:prSet/>
      <dgm:spPr/>
      <dgm:t>
        <a:bodyPr/>
        <a:lstStyle/>
        <a:p>
          <a:endParaRPr lang="sv-SE"/>
        </a:p>
      </dgm:t>
    </dgm:pt>
    <dgm:pt modelId="{1A2F8606-C1ED-4FED-B38C-3A1898464C5B}">
      <dgm:prSet phldrT="[Text]" custT="1"/>
      <dgm:spPr/>
      <dgm:t>
        <a:bodyPr/>
        <a:lstStyle/>
        <a:p>
          <a:r>
            <a:rPr lang="en-US" sz="1400" noProof="0" dirty="0" err="1" smtClean="0"/>
            <a:t>Bugfixes</a:t>
          </a:r>
          <a:endParaRPr lang="en-US" sz="1400" noProof="0" dirty="0"/>
        </a:p>
      </dgm:t>
    </dgm:pt>
    <dgm:pt modelId="{0761DAE3-15DD-467A-85FF-F319AAFEF4B2}" type="parTrans" cxnId="{C06AD029-8032-4604-9DFD-01C36F4EBD24}">
      <dgm:prSet/>
      <dgm:spPr/>
      <dgm:t>
        <a:bodyPr/>
        <a:lstStyle/>
        <a:p>
          <a:endParaRPr lang="sv-SE"/>
        </a:p>
      </dgm:t>
    </dgm:pt>
    <dgm:pt modelId="{F7BCE9AC-7777-46CD-B520-8EBF87CF53FF}" type="sibTrans" cxnId="{C06AD029-8032-4604-9DFD-01C36F4EBD24}">
      <dgm:prSet/>
      <dgm:spPr/>
      <dgm:t>
        <a:bodyPr/>
        <a:lstStyle/>
        <a:p>
          <a:endParaRPr lang="sv-SE"/>
        </a:p>
      </dgm:t>
    </dgm:pt>
    <dgm:pt modelId="{F7CD460B-F520-44F9-937F-40A5B175F187}">
      <dgm:prSet phldrT="[Text]" custT="1"/>
      <dgm:spPr/>
      <dgm:t>
        <a:bodyPr/>
        <a:lstStyle/>
        <a:p>
          <a:r>
            <a:rPr lang="en-US" sz="1200" noProof="0" dirty="0" smtClean="0"/>
            <a:t>Distributed Monitoring (v2)</a:t>
          </a:r>
          <a:endParaRPr lang="en-US" sz="1200" noProof="0" dirty="0"/>
        </a:p>
      </dgm:t>
    </dgm:pt>
    <dgm:pt modelId="{5916EAC3-F6EA-4D6F-9228-E4DE3A488267}" type="parTrans" cxnId="{4FEFB147-7BCC-4AAF-8381-6A53AEEED123}">
      <dgm:prSet/>
      <dgm:spPr/>
      <dgm:t>
        <a:bodyPr/>
        <a:lstStyle/>
        <a:p>
          <a:endParaRPr lang="sv-SE"/>
        </a:p>
      </dgm:t>
    </dgm:pt>
    <dgm:pt modelId="{7DB65349-3109-4035-9FC6-5A1D56218C97}" type="sibTrans" cxnId="{4FEFB147-7BCC-4AAF-8381-6A53AEEED123}">
      <dgm:prSet/>
      <dgm:spPr/>
      <dgm:t>
        <a:bodyPr/>
        <a:lstStyle/>
        <a:p>
          <a:endParaRPr lang="sv-SE"/>
        </a:p>
      </dgm:t>
    </dgm:pt>
    <dgm:pt modelId="{DED939D0-F77D-4986-A1AC-6ED9AB4B2C78}">
      <dgm:prSet phldrT="[Text]" custT="1"/>
      <dgm:spPr/>
      <dgm:t>
        <a:bodyPr/>
        <a:lstStyle/>
        <a:p>
          <a:r>
            <a:rPr lang="en-US" sz="1200" noProof="0" dirty="0" smtClean="0"/>
            <a:t>True passive checks</a:t>
          </a:r>
          <a:endParaRPr lang="en-US" sz="1200" noProof="0" dirty="0"/>
        </a:p>
      </dgm:t>
    </dgm:pt>
    <dgm:pt modelId="{513FAFDC-8A57-4A5A-9D58-B519FCE2AB6B}" type="parTrans" cxnId="{3EEF4379-8998-4768-A834-D13175A1D59B}">
      <dgm:prSet/>
      <dgm:spPr/>
      <dgm:t>
        <a:bodyPr/>
        <a:lstStyle/>
        <a:p>
          <a:endParaRPr lang="sv-SE"/>
        </a:p>
      </dgm:t>
    </dgm:pt>
    <dgm:pt modelId="{67CD353A-924B-4487-894E-585F8824C45B}" type="sibTrans" cxnId="{3EEF4379-8998-4768-A834-D13175A1D59B}">
      <dgm:prSet/>
      <dgm:spPr/>
      <dgm:t>
        <a:bodyPr/>
        <a:lstStyle/>
        <a:p>
          <a:endParaRPr lang="sv-SE"/>
        </a:p>
      </dgm:t>
    </dgm:pt>
    <dgm:pt modelId="{B64C9B92-A9A6-4CFD-80DE-A3B97A630805}" type="pres">
      <dgm:prSet presAssocID="{34F4559E-2FE2-4D72-AC8F-390885A3630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DC00D9F7-1A1D-464A-9F43-E9FD74DA9A4D}" type="pres">
      <dgm:prSet presAssocID="{34F4559E-2FE2-4D72-AC8F-390885A36301}" presName="arrow" presStyleLbl="bgShp" presStyleIdx="0" presStyleCnt="1"/>
      <dgm:spPr/>
      <dgm:t>
        <a:bodyPr/>
        <a:lstStyle/>
        <a:p>
          <a:endParaRPr lang="sv-SE"/>
        </a:p>
      </dgm:t>
    </dgm:pt>
    <dgm:pt modelId="{DB74F3C5-EF16-4B51-ABA0-1D4166AAF548}" type="pres">
      <dgm:prSet presAssocID="{34F4559E-2FE2-4D72-AC8F-390885A36301}" presName="arrowDiagram5" presStyleCnt="0"/>
      <dgm:spPr/>
      <dgm:t>
        <a:bodyPr/>
        <a:lstStyle/>
        <a:p>
          <a:endParaRPr lang="sv-SE"/>
        </a:p>
      </dgm:t>
    </dgm:pt>
    <dgm:pt modelId="{4E89EFB7-834E-4EFA-97C6-20326CD21FCF}" type="pres">
      <dgm:prSet presAssocID="{10980395-70A1-48ED-93B1-829A0E60435B}" presName="bullet5a" presStyleLbl="node1" presStyleIdx="0" presStyleCnt="5"/>
      <dgm:spPr/>
      <dgm:t>
        <a:bodyPr/>
        <a:lstStyle/>
        <a:p>
          <a:endParaRPr lang="sv-SE"/>
        </a:p>
      </dgm:t>
    </dgm:pt>
    <dgm:pt modelId="{279D6767-83CC-44BB-9D29-F6B1E17110F9}" type="pres">
      <dgm:prSet presAssocID="{10980395-70A1-48ED-93B1-829A0E60435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393CA04-C549-4488-85EB-254E1A321D81}" type="pres">
      <dgm:prSet presAssocID="{9240D669-D04D-48CC-AD79-13197986CB6D}" presName="bullet5b" presStyleLbl="node1" presStyleIdx="1" presStyleCnt="5"/>
      <dgm:spPr/>
      <dgm:t>
        <a:bodyPr/>
        <a:lstStyle/>
        <a:p>
          <a:endParaRPr lang="sv-SE"/>
        </a:p>
      </dgm:t>
    </dgm:pt>
    <dgm:pt modelId="{CD9B8B57-B246-4CAE-BF12-82C6CAC0FCFB}" type="pres">
      <dgm:prSet presAssocID="{9240D669-D04D-48CC-AD79-13197986CB6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A7C1688-BA0B-4817-B693-B34CC35762B3}" type="pres">
      <dgm:prSet presAssocID="{BB7026EB-B7E0-411F-A4F3-549015D23302}" presName="bullet5c" presStyleLbl="node1" presStyleIdx="2" presStyleCnt="5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sv-SE"/>
        </a:p>
      </dgm:t>
    </dgm:pt>
    <dgm:pt modelId="{C125E493-0844-4EC6-8172-6929F626BE7A}" type="pres">
      <dgm:prSet presAssocID="{BB7026EB-B7E0-411F-A4F3-549015D2330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8E29E2B-9E13-4FE7-AFF3-267ED51DB409}" type="pres">
      <dgm:prSet presAssocID="{A6319BF9-E9FE-4689-B7B8-00280F3F59FE}" presName="bullet5d" presStyleLbl="node1" presStyleIdx="3" presStyleCnt="5"/>
      <dgm:spPr/>
      <dgm:t>
        <a:bodyPr/>
        <a:lstStyle/>
        <a:p>
          <a:endParaRPr lang="sv-SE"/>
        </a:p>
      </dgm:t>
    </dgm:pt>
    <dgm:pt modelId="{C95F9742-B300-4393-9FBA-8A90C85B5B57}" type="pres">
      <dgm:prSet presAssocID="{A6319BF9-E9FE-4689-B7B8-00280F3F59F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E674CE-FDA1-45C0-A88D-0EC34F0BC43D}" type="pres">
      <dgm:prSet presAssocID="{6B5CFBD6-C4B9-407C-A720-B767EC7E721F}" presName="bullet5e" presStyleLbl="node1" presStyleIdx="4" presStyleCnt="5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sv-SE"/>
        </a:p>
      </dgm:t>
    </dgm:pt>
    <dgm:pt modelId="{F88047AD-B538-4BFF-B98A-010A86B76F34}" type="pres">
      <dgm:prSet presAssocID="{6B5CFBD6-C4B9-407C-A720-B767EC7E721F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585DAEA-75D0-438E-A79A-4037C5CB35DB}" srcId="{34F4559E-2FE2-4D72-AC8F-390885A36301}" destId="{10980395-70A1-48ED-93B1-829A0E60435B}" srcOrd="0" destOrd="0" parTransId="{4F2D94AE-A4AC-418A-BC55-6238421AADE8}" sibTransId="{9D73D19B-4AFB-4724-B75A-AF890266B534}"/>
    <dgm:cxn modelId="{3EEF4379-8998-4768-A834-D13175A1D59B}" srcId="{A6319BF9-E9FE-4689-B7B8-00280F3F59FE}" destId="{DED939D0-F77D-4986-A1AC-6ED9AB4B2C78}" srcOrd="2" destOrd="0" parTransId="{513FAFDC-8A57-4A5A-9D58-B519FCE2AB6B}" sibTransId="{67CD353A-924B-4487-894E-585F8824C45B}"/>
    <dgm:cxn modelId="{D3BB71ED-C7F0-4280-9E40-3D62B40C184D}" type="presOf" srcId="{824AABD0-FABC-4A4C-9916-E487529F600B}" destId="{CD9B8B57-B246-4CAE-BF12-82C6CAC0FCFB}" srcOrd="0" destOrd="3" presId="urn:microsoft.com/office/officeart/2005/8/layout/arrow2"/>
    <dgm:cxn modelId="{272A7837-0F13-4807-8287-CEA5A70EC727}" type="presOf" srcId="{10980395-70A1-48ED-93B1-829A0E60435B}" destId="{279D6767-83CC-44BB-9D29-F6B1E17110F9}" srcOrd="0" destOrd="0" presId="urn:microsoft.com/office/officeart/2005/8/layout/arrow2"/>
    <dgm:cxn modelId="{1246320B-295C-41B1-8B33-B361D5CD80AB}" srcId="{34F4559E-2FE2-4D72-AC8F-390885A36301}" destId="{6B5CFBD6-C4B9-407C-A720-B767EC7E721F}" srcOrd="4" destOrd="0" parTransId="{F68C2DFF-1C26-4B68-BAD7-F20F848FD0F0}" sibTransId="{125924B5-CF35-40FB-A59B-8F6F6A447C15}"/>
    <dgm:cxn modelId="{DA7F8479-5BAC-418B-9347-7AA0CB1C71E4}" type="presOf" srcId="{DED939D0-F77D-4986-A1AC-6ED9AB4B2C78}" destId="{C95F9742-B300-4393-9FBA-8A90C85B5B57}" srcOrd="0" destOrd="3" presId="urn:microsoft.com/office/officeart/2005/8/layout/arrow2"/>
    <dgm:cxn modelId="{DDE5039C-FA9D-4805-AE50-41ED6EE603EA}" type="presOf" srcId="{61FE31D4-61BD-4DCD-9BFA-E795C26B98D4}" destId="{CD9B8B57-B246-4CAE-BF12-82C6CAC0FCFB}" srcOrd="0" destOrd="1" presId="urn:microsoft.com/office/officeart/2005/8/layout/arrow2"/>
    <dgm:cxn modelId="{D69F6FB2-A449-46EA-BEA2-51B30954FA53}" srcId="{A6319BF9-E9FE-4689-B7B8-00280F3F59FE}" destId="{E717369A-FC9C-482C-9F18-9A38EF61AA94}" srcOrd="0" destOrd="0" parTransId="{9DCE3A60-25B7-419B-8F3F-9AE33ACB40D3}" sibTransId="{FFADE568-139D-4043-BDC6-A9F6D6A83E2F}"/>
    <dgm:cxn modelId="{6EBA58A2-DF17-428F-9446-791560B2B220}" type="presOf" srcId="{E680711A-78DB-474C-9D09-EFC8E6194F7C}" destId="{C95F9742-B300-4393-9FBA-8A90C85B5B57}" srcOrd="0" destOrd="2" presId="urn:microsoft.com/office/officeart/2005/8/layout/arrow2"/>
    <dgm:cxn modelId="{5D5901D2-D475-43CA-BFDB-E17D115B739C}" type="presOf" srcId="{21511B7E-D8F2-467B-A2CF-DE3E7474BD9F}" destId="{CD9B8B57-B246-4CAE-BF12-82C6CAC0FCFB}" srcOrd="0" destOrd="2" presId="urn:microsoft.com/office/officeart/2005/8/layout/arrow2"/>
    <dgm:cxn modelId="{1E3EE6CF-D419-4DD8-BA8F-BFF2452D1243}" type="presOf" srcId="{E717369A-FC9C-482C-9F18-9A38EF61AA94}" destId="{C95F9742-B300-4393-9FBA-8A90C85B5B57}" srcOrd="0" destOrd="1" presId="urn:microsoft.com/office/officeart/2005/8/layout/arrow2"/>
    <dgm:cxn modelId="{DF8BB07B-9208-4FE9-ADBF-AECC4BEFD968}" srcId="{10980395-70A1-48ED-93B1-829A0E60435B}" destId="{9EF4C116-CCAF-4843-8DC7-154229BFACBF}" srcOrd="0" destOrd="0" parTransId="{9020D67E-52BA-4F64-BA20-2BE5B75FF76B}" sibTransId="{90933606-2FDB-4B8C-961B-70E08EC77E4D}"/>
    <dgm:cxn modelId="{A9AF43F3-E0E8-4520-870D-E027FA4F8886}" type="presOf" srcId="{34F4559E-2FE2-4D72-AC8F-390885A36301}" destId="{B64C9B92-A9A6-4CFD-80DE-A3B97A630805}" srcOrd="0" destOrd="0" presId="urn:microsoft.com/office/officeart/2005/8/layout/arrow2"/>
    <dgm:cxn modelId="{58054601-2ECD-469F-9745-515EAB6D4459}" srcId="{34F4559E-2FE2-4D72-AC8F-390885A36301}" destId="{BB7026EB-B7E0-411F-A4F3-549015D23302}" srcOrd="2" destOrd="0" parTransId="{599E429E-1485-4497-A2F4-CB340F971273}" sibTransId="{BBAF826D-FA68-48A0-8201-CD6A4CC1C07C}"/>
    <dgm:cxn modelId="{22EB8294-194A-45F2-8CB7-08B43677D632}" type="presOf" srcId="{9A27C7DE-BBE1-4BA8-946D-ACDACF9D2EDB}" destId="{C125E493-0844-4EC6-8172-6929F626BE7A}" srcOrd="0" destOrd="1" presId="urn:microsoft.com/office/officeart/2005/8/layout/arrow2"/>
    <dgm:cxn modelId="{8181A960-EBCB-4962-82CC-EF45DC799958}" srcId="{9240D669-D04D-48CC-AD79-13197986CB6D}" destId="{61FE31D4-61BD-4DCD-9BFA-E795C26B98D4}" srcOrd="0" destOrd="0" parTransId="{FD5E5124-3B9E-4BD3-A077-5B3ECAE1FB1E}" sibTransId="{4CFEDD90-2A3C-4062-93D3-CCAF0B834EEB}"/>
    <dgm:cxn modelId="{3D01E091-D6D1-45D5-998C-F42149DB865B}" srcId="{34F4559E-2FE2-4D72-AC8F-390885A36301}" destId="{9240D669-D04D-48CC-AD79-13197986CB6D}" srcOrd="1" destOrd="0" parTransId="{CDF4B95A-9C52-4961-B277-39F49D6FDEE3}" sibTransId="{AE741F5B-857C-4682-A4A8-C9A2B6F207F6}"/>
    <dgm:cxn modelId="{5020676C-2607-48B2-A718-D63DBB969324}" srcId="{34F4559E-2FE2-4D72-AC8F-390885A36301}" destId="{A6319BF9-E9FE-4689-B7B8-00280F3F59FE}" srcOrd="3" destOrd="0" parTransId="{045074BE-1620-44C0-B02E-BD28A517FE8C}" sibTransId="{B9CB68BE-A646-4285-A824-30DDD8B8E9A8}"/>
    <dgm:cxn modelId="{9EC17953-A105-4536-843C-41F55D50EB2F}" srcId="{A6319BF9-E9FE-4689-B7B8-00280F3F59FE}" destId="{E680711A-78DB-474C-9D09-EFC8E6194F7C}" srcOrd="1" destOrd="0" parTransId="{14EEFE9F-8E0F-4BD7-B125-C136BECA4337}" sibTransId="{FB9B4112-8483-46C7-A44E-6B8874645340}"/>
    <dgm:cxn modelId="{07C90186-BD59-4D9E-A3D5-DD33B46B7F00}" srcId="{9240D669-D04D-48CC-AD79-13197986CB6D}" destId="{824AABD0-FABC-4A4C-9916-E487529F600B}" srcOrd="2" destOrd="0" parTransId="{BAD56BA0-3B29-4C2D-A691-E3DCFC393238}" sibTransId="{B3020A24-CB2D-4AB4-89F9-D8FBF3683787}"/>
    <dgm:cxn modelId="{60AD6425-B727-4488-BE16-63163E3B6D84}" type="presOf" srcId="{9EF4C116-CCAF-4843-8DC7-154229BFACBF}" destId="{279D6767-83CC-44BB-9D29-F6B1E17110F9}" srcOrd="0" destOrd="1" presId="urn:microsoft.com/office/officeart/2005/8/layout/arrow2"/>
    <dgm:cxn modelId="{4FEFB147-7BCC-4AAF-8381-6A53AEEED123}" srcId="{A6319BF9-E9FE-4689-B7B8-00280F3F59FE}" destId="{F7CD460B-F520-44F9-937F-40A5B175F187}" srcOrd="3" destOrd="0" parTransId="{5916EAC3-F6EA-4D6F-9228-E4DE3A488267}" sibTransId="{7DB65349-3109-4035-9FC6-5A1D56218C97}"/>
    <dgm:cxn modelId="{56162982-474C-4847-B92C-E1529BE4DE80}" type="presOf" srcId="{1A2F8606-C1ED-4FED-B38C-3A1898464C5B}" destId="{F88047AD-B538-4BFF-B98A-010A86B76F34}" srcOrd="0" destOrd="1" presId="urn:microsoft.com/office/officeart/2005/8/layout/arrow2"/>
    <dgm:cxn modelId="{61BF7884-E36B-4EAD-8CDB-4E700A04597F}" type="presOf" srcId="{9240D669-D04D-48CC-AD79-13197986CB6D}" destId="{CD9B8B57-B246-4CAE-BF12-82C6CAC0FCFB}" srcOrd="0" destOrd="0" presId="urn:microsoft.com/office/officeart/2005/8/layout/arrow2"/>
    <dgm:cxn modelId="{A4CBDFE7-E8F6-4052-AEAB-969AF349886F}" type="presOf" srcId="{6B5CFBD6-C4B9-407C-A720-B767EC7E721F}" destId="{F88047AD-B538-4BFF-B98A-010A86B76F34}" srcOrd="0" destOrd="0" presId="urn:microsoft.com/office/officeart/2005/8/layout/arrow2"/>
    <dgm:cxn modelId="{7CCAAC84-8F9D-4515-A1C2-963F7C0AFA74}" type="presOf" srcId="{A6319BF9-E9FE-4689-B7B8-00280F3F59FE}" destId="{C95F9742-B300-4393-9FBA-8A90C85B5B57}" srcOrd="0" destOrd="0" presId="urn:microsoft.com/office/officeart/2005/8/layout/arrow2"/>
    <dgm:cxn modelId="{C06AD029-8032-4604-9DFD-01C36F4EBD24}" srcId="{6B5CFBD6-C4B9-407C-A720-B767EC7E721F}" destId="{1A2F8606-C1ED-4FED-B38C-3A1898464C5B}" srcOrd="0" destOrd="0" parTransId="{0761DAE3-15DD-467A-85FF-F319AAFEF4B2}" sibTransId="{F7BCE9AC-7777-46CD-B520-8EBF87CF53FF}"/>
    <dgm:cxn modelId="{9937764E-EB8A-4388-BB2E-7DC002EF960A}" type="presOf" srcId="{F7CD460B-F520-44F9-937F-40A5B175F187}" destId="{C95F9742-B300-4393-9FBA-8A90C85B5B57}" srcOrd="0" destOrd="4" presId="urn:microsoft.com/office/officeart/2005/8/layout/arrow2"/>
    <dgm:cxn modelId="{63CABFC7-D0D2-4B1D-AD8E-94492902AE38}" srcId="{9240D669-D04D-48CC-AD79-13197986CB6D}" destId="{21511B7E-D8F2-467B-A2CF-DE3E7474BD9F}" srcOrd="1" destOrd="0" parTransId="{9D90C890-36D8-4F4C-9466-35B8D5A7E90C}" sibTransId="{F38E7449-16F5-4477-801F-4493B6A98900}"/>
    <dgm:cxn modelId="{0E9167D1-D0AD-46FE-A26B-6CE1054F7458}" type="presOf" srcId="{BB7026EB-B7E0-411F-A4F3-549015D23302}" destId="{C125E493-0844-4EC6-8172-6929F626BE7A}" srcOrd="0" destOrd="0" presId="urn:microsoft.com/office/officeart/2005/8/layout/arrow2"/>
    <dgm:cxn modelId="{C46B00E9-D573-4164-8974-987ECAD1132F}" srcId="{BB7026EB-B7E0-411F-A4F3-549015D23302}" destId="{9A27C7DE-BBE1-4BA8-946D-ACDACF9D2EDB}" srcOrd="0" destOrd="0" parTransId="{73252AA0-5083-4294-8753-6A12E4FE3758}" sibTransId="{B4321FED-3476-4A74-B808-D9A35E5D42FD}"/>
    <dgm:cxn modelId="{6774FF6E-EF96-452C-A54B-A681F5E9A421}" type="presParOf" srcId="{B64C9B92-A9A6-4CFD-80DE-A3B97A630805}" destId="{DC00D9F7-1A1D-464A-9F43-E9FD74DA9A4D}" srcOrd="0" destOrd="0" presId="urn:microsoft.com/office/officeart/2005/8/layout/arrow2"/>
    <dgm:cxn modelId="{F3C0086C-1F40-4383-BC39-33D939C72DB3}" type="presParOf" srcId="{B64C9B92-A9A6-4CFD-80DE-A3B97A630805}" destId="{DB74F3C5-EF16-4B51-ABA0-1D4166AAF548}" srcOrd="1" destOrd="0" presId="urn:microsoft.com/office/officeart/2005/8/layout/arrow2"/>
    <dgm:cxn modelId="{D01771BE-CFA8-4726-B7FA-E5CFEB605091}" type="presParOf" srcId="{DB74F3C5-EF16-4B51-ABA0-1D4166AAF548}" destId="{4E89EFB7-834E-4EFA-97C6-20326CD21FCF}" srcOrd="0" destOrd="0" presId="urn:microsoft.com/office/officeart/2005/8/layout/arrow2"/>
    <dgm:cxn modelId="{A9E466DD-D28A-43A3-B8D0-307D0BD6D25A}" type="presParOf" srcId="{DB74F3C5-EF16-4B51-ABA0-1D4166AAF548}" destId="{279D6767-83CC-44BB-9D29-F6B1E17110F9}" srcOrd="1" destOrd="0" presId="urn:microsoft.com/office/officeart/2005/8/layout/arrow2"/>
    <dgm:cxn modelId="{B1C454D5-1C11-4891-AE93-F877F0344B3B}" type="presParOf" srcId="{DB74F3C5-EF16-4B51-ABA0-1D4166AAF548}" destId="{D393CA04-C549-4488-85EB-254E1A321D81}" srcOrd="2" destOrd="0" presId="urn:microsoft.com/office/officeart/2005/8/layout/arrow2"/>
    <dgm:cxn modelId="{557D89D3-007F-4D3A-B57F-9A22D528CCF5}" type="presParOf" srcId="{DB74F3C5-EF16-4B51-ABA0-1D4166AAF548}" destId="{CD9B8B57-B246-4CAE-BF12-82C6CAC0FCFB}" srcOrd="3" destOrd="0" presId="urn:microsoft.com/office/officeart/2005/8/layout/arrow2"/>
    <dgm:cxn modelId="{41CC221E-2360-40DA-B2FF-75E8BC52A986}" type="presParOf" srcId="{DB74F3C5-EF16-4B51-ABA0-1D4166AAF548}" destId="{7A7C1688-BA0B-4817-B693-B34CC35762B3}" srcOrd="4" destOrd="0" presId="urn:microsoft.com/office/officeart/2005/8/layout/arrow2"/>
    <dgm:cxn modelId="{133397A2-7885-4FE9-9D26-2F217151533F}" type="presParOf" srcId="{DB74F3C5-EF16-4B51-ABA0-1D4166AAF548}" destId="{C125E493-0844-4EC6-8172-6929F626BE7A}" srcOrd="5" destOrd="0" presId="urn:microsoft.com/office/officeart/2005/8/layout/arrow2"/>
    <dgm:cxn modelId="{D445DF77-2C53-4887-BEDA-A7BAF324366F}" type="presParOf" srcId="{DB74F3C5-EF16-4B51-ABA0-1D4166AAF548}" destId="{D8E29E2B-9E13-4FE7-AFF3-267ED51DB409}" srcOrd="6" destOrd="0" presId="urn:microsoft.com/office/officeart/2005/8/layout/arrow2"/>
    <dgm:cxn modelId="{BB16FAB9-FE36-47EE-BBB2-B29943F07007}" type="presParOf" srcId="{DB74F3C5-EF16-4B51-ABA0-1D4166AAF548}" destId="{C95F9742-B300-4393-9FBA-8A90C85B5B57}" srcOrd="7" destOrd="0" presId="urn:microsoft.com/office/officeart/2005/8/layout/arrow2"/>
    <dgm:cxn modelId="{2F5ABA0B-EB8F-411E-8F26-714F87A3DEBC}" type="presParOf" srcId="{DB74F3C5-EF16-4B51-ABA0-1D4166AAF548}" destId="{31E674CE-FDA1-45C0-A88D-0EC34F0BC43D}" srcOrd="8" destOrd="0" presId="urn:microsoft.com/office/officeart/2005/8/layout/arrow2"/>
    <dgm:cxn modelId="{DB2DC89B-ABC1-4558-AC4B-F71CB5065777}" type="presParOf" srcId="{DB74F3C5-EF16-4B51-ABA0-1D4166AAF548}" destId="{F88047AD-B538-4BFF-B98A-010A86B76F3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0D9F7-1A1D-464A-9F43-E9FD74DA9A4D}">
      <dsp:nvSpPr>
        <dsp:cNvPr id="0" name=""/>
        <dsp:cNvSpPr/>
      </dsp:nvSpPr>
      <dsp:spPr>
        <a:xfrm>
          <a:off x="494030" y="0"/>
          <a:ext cx="7241539" cy="45259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89EFB7-834E-4EFA-97C6-20326CD21FCF}">
      <dsp:nvSpPr>
        <dsp:cNvPr id="0" name=""/>
        <dsp:cNvSpPr/>
      </dsp:nvSpPr>
      <dsp:spPr>
        <a:xfrm>
          <a:off x="1207322" y="3365505"/>
          <a:ext cx="166555" cy="166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D6767-83CC-44BB-9D29-F6B1E17110F9}">
      <dsp:nvSpPr>
        <dsp:cNvPr id="0" name=""/>
        <dsp:cNvSpPr/>
      </dsp:nvSpPr>
      <dsp:spPr>
        <a:xfrm>
          <a:off x="1290599" y="3448783"/>
          <a:ext cx="948641" cy="1077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0.3.9</a:t>
          </a:r>
          <a:endParaRPr lang="en-US" sz="17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Last 0.3.x</a:t>
          </a:r>
          <a:endParaRPr lang="en-US" sz="1200" kern="1200" noProof="0" dirty="0"/>
        </a:p>
      </dsp:txBody>
      <dsp:txXfrm>
        <a:off x="1290599" y="3448783"/>
        <a:ext cx="948641" cy="1077178"/>
      </dsp:txXfrm>
    </dsp:sp>
    <dsp:sp modelId="{D393CA04-C549-4488-85EB-254E1A321D81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B8B57-B246-4CAE-BF12-82C6CAC0FCFB}">
      <dsp:nvSpPr>
        <dsp:cNvPr id="0" name=""/>
        <dsp:cNvSpPr/>
      </dsp:nvSpPr>
      <dsp:spPr>
        <a:xfrm>
          <a:off x="2239241" y="2629583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0.4.0</a:t>
          </a:r>
          <a:endParaRPr lang="en-US" sz="17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Core switch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Linux support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Distributed Monitoring (v1)</a:t>
          </a:r>
          <a:endParaRPr lang="en-US" sz="1200" kern="1200" noProof="0" dirty="0"/>
        </a:p>
      </dsp:txBody>
      <dsp:txXfrm>
        <a:off x="2239241" y="2629583"/>
        <a:ext cx="1202095" cy="1896378"/>
      </dsp:txXfrm>
    </dsp:sp>
    <dsp:sp modelId="{7A7C1688-BA0B-4817-B693-B34CC35762B3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5E493-0844-4EC6-8172-6929F626BE7A}">
      <dsp:nvSpPr>
        <dsp:cNvPr id="0" name=""/>
        <dsp:cNvSpPr/>
      </dsp:nvSpPr>
      <dsp:spPr>
        <a:xfrm>
          <a:off x="3441336" y="1982371"/>
          <a:ext cx="1397617" cy="254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0.4.1</a:t>
          </a:r>
          <a:endParaRPr lang="en-US" sz="18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/>
            <a:t>Bugfixes</a:t>
          </a:r>
          <a:endParaRPr lang="en-US" sz="1600" kern="1200" noProof="0" dirty="0"/>
        </a:p>
      </dsp:txBody>
      <dsp:txXfrm>
        <a:off x="3441336" y="1982371"/>
        <a:ext cx="1397617" cy="2543590"/>
      </dsp:txXfrm>
    </dsp:sp>
    <dsp:sp modelId="{D8E29E2B-9E13-4FE7-AFF3-267ED51DB409}">
      <dsp:nvSpPr>
        <dsp:cNvPr id="0" name=""/>
        <dsp:cNvSpPr/>
      </dsp:nvSpPr>
      <dsp:spPr>
        <a:xfrm>
          <a:off x="4614466" y="1269079"/>
          <a:ext cx="448975" cy="448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F9742-B300-4393-9FBA-8A90C85B5B57}">
      <dsp:nvSpPr>
        <dsp:cNvPr id="0" name=""/>
        <dsp:cNvSpPr/>
      </dsp:nvSpPr>
      <dsp:spPr>
        <a:xfrm>
          <a:off x="4838953" y="1493567"/>
          <a:ext cx="1448307" cy="303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0.4.2</a:t>
          </a:r>
          <a:endParaRPr lang="en-US" sz="17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Monitoring Kits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New windows check-</a:t>
          </a:r>
          <a:r>
            <a:rPr lang="en-US" sz="1200" kern="1200" noProof="0" dirty="0" err="1" smtClean="0"/>
            <a:t>subsytem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True passive checks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Distributed Monitoring (v2)</a:t>
          </a:r>
          <a:endParaRPr lang="en-US" sz="1200" kern="1200" noProof="0" dirty="0"/>
        </a:p>
      </dsp:txBody>
      <dsp:txXfrm>
        <a:off x="4838953" y="1493567"/>
        <a:ext cx="1448307" cy="3032394"/>
      </dsp:txXfrm>
    </dsp:sp>
    <dsp:sp modelId="{31E674CE-FDA1-45C0-A88D-0EC34F0BC43D}">
      <dsp:nvSpPr>
        <dsp:cNvPr id="0" name=""/>
        <dsp:cNvSpPr/>
      </dsp:nvSpPr>
      <dsp:spPr>
        <a:xfrm>
          <a:off x="6001220" y="908813"/>
          <a:ext cx="572081" cy="572081"/>
        </a:xfrm>
        <a:prstGeom prst="ellipse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047AD-B538-4BFF-B98A-010A86B76F34}">
      <dsp:nvSpPr>
        <dsp:cNvPr id="0" name=""/>
        <dsp:cNvSpPr/>
      </dsp:nvSpPr>
      <dsp:spPr>
        <a:xfrm>
          <a:off x="6287261" y="1194853"/>
          <a:ext cx="1448307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0.4.3</a:t>
          </a:r>
          <a:endParaRPr lang="en-US" sz="18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/>
            <a:t>Bugfixes</a:t>
          </a:r>
          <a:endParaRPr lang="en-US" sz="1400" kern="1200" noProof="0" dirty="0"/>
        </a:p>
      </dsp:txBody>
      <dsp:txXfrm>
        <a:off x="6287261" y="1194853"/>
        <a:ext cx="1448307" cy="333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9432-DEA7-42BE-A723-BF33CB52CA9A}" type="datetimeFigureOut">
              <a:rPr lang="sv-SE" smtClean="0"/>
              <a:pPr/>
              <a:t>2011-09-28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0741-111A-4765-BDB7-A83FB5E055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6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FB39-CFF1-4F24-A3DC-A0182ADB495B}" type="datetimeFigureOut">
              <a:rPr lang="sv-SE" smtClean="0"/>
              <a:pPr/>
              <a:t>2011-09-28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9E69-F58C-49C0-8984-8260D0A62F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92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Hello my name is Michael Medin.</a:t>
            </a:r>
          </a:p>
          <a:p>
            <a:r>
              <a:rPr lang="en-GB" noProof="0" dirty="0" smtClean="0"/>
              <a:t>I am from Stockholm, Sweden.</a:t>
            </a:r>
          </a:p>
          <a:p>
            <a:r>
              <a:rPr lang="en-GB" noProof="0" dirty="0" smtClean="0"/>
              <a:t>This is my second time here in Bolzano but this time I had</a:t>
            </a:r>
            <a:r>
              <a:rPr lang="en-GB" baseline="0" noProof="0" dirty="0" smtClean="0"/>
              <a:t> less problems with my flights.</a:t>
            </a:r>
          </a:p>
          <a:p>
            <a:r>
              <a:rPr lang="en-GB" noProof="0" dirty="0" smtClean="0"/>
              <a:t>This year I will speak a bit about what</a:t>
            </a:r>
            <a:r>
              <a:rPr lang="en-GB" baseline="0" noProof="0" dirty="0" smtClean="0"/>
              <a:t> has happened in the last year.</a:t>
            </a:r>
          </a:p>
          <a:p>
            <a:r>
              <a:rPr lang="en-GB" baseline="0" noProof="0" dirty="0" smtClean="0"/>
              <a:t>And hopefully for the last time I am speaking about “Windows Monitoring”!</a:t>
            </a:r>
            <a:endParaRPr lang="en-GB" noProof="0" dirty="0" smtClean="0"/>
          </a:p>
          <a:p>
            <a:r>
              <a:rPr lang="en-GB" noProof="0" dirty="0" smtClean="0"/>
              <a:t>If there are any questions or such just chime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</a:t>
            </a:r>
            <a:r>
              <a:rPr lang="en-GB" baseline="0" dirty="0" smtClean="0"/>
              <a:t> actually </a:t>
            </a:r>
            <a:r>
              <a:rPr lang="en-GB" baseline="0" dirty="0" err="1" smtClean="0"/>
              <a:t>payed</a:t>
            </a:r>
            <a:r>
              <a:rPr lang="en-GB" baseline="0" dirty="0" smtClean="0"/>
              <a:t> money to come here speaking with you</a:t>
            </a:r>
          </a:p>
          <a:p>
            <a:r>
              <a:rPr lang="en-GB" baseline="0" dirty="0" smtClean="0"/>
              <a:t>But I have always been strange that way</a:t>
            </a:r>
          </a:p>
          <a:p>
            <a:r>
              <a:rPr lang="en-GB" baseline="0" dirty="0" smtClean="0"/>
              <a:t>Might seem strange that there are twice as many downloads as unique visitors, but downloads are aggregated from other sites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Thank you to my sponsors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NSClient++ is your friend!</a:t>
            </a:r>
          </a:p>
          <a:p>
            <a:r>
              <a:rPr lang="en-GB" dirty="0" smtClean="0"/>
              <a:t>Testing:</a:t>
            </a:r>
            <a:r>
              <a:rPr lang="en-GB" baseline="0" dirty="0" smtClean="0"/>
              <a:t> do them in that order.</a:t>
            </a:r>
          </a:p>
          <a:p>
            <a:r>
              <a:rPr lang="en-GB" baseline="0" dirty="0" smtClean="0"/>
              <a:t>I know people who start in Nagios and spend the next 3 days debugging, and think NSClient++ sucks.</a:t>
            </a:r>
          </a:p>
          <a:p>
            <a:r>
              <a:rPr lang="en-GB" baseline="0" dirty="0" smtClean="0"/>
              <a:t>Had they start in NSClient++ /test it would have take 5 minutes and things would not have sucked!</a:t>
            </a:r>
          </a:p>
          <a:p>
            <a:r>
              <a:rPr lang="en-GB" baseline="0" dirty="0" smtClean="0"/>
              <a:t>I don’t like when things suck so...</a:t>
            </a:r>
          </a:p>
          <a:p>
            <a:r>
              <a:rPr lang="en-GB" baseline="0" dirty="0" smtClean="0"/>
              <a:t>...like net eye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NSClient++ is your friend!</a:t>
            </a:r>
          </a:p>
          <a:p>
            <a:r>
              <a:rPr lang="en-GB" dirty="0" smtClean="0"/>
              <a:t>Testing:</a:t>
            </a:r>
            <a:r>
              <a:rPr lang="en-GB" baseline="0" dirty="0" smtClean="0"/>
              <a:t> do them in that order.</a:t>
            </a:r>
          </a:p>
          <a:p>
            <a:r>
              <a:rPr lang="en-GB" baseline="0" dirty="0" smtClean="0"/>
              <a:t>I know people who start in Nagios and spend the next 3 days debugging, and think NSClient++ sucks.</a:t>
            </a:r>
          </a:p>
          <a:p>
            <a:r>
              <a:rPr lang="en-GB" baseline="0" dirty="0" smtClean="0"/>
              <a:t>Had they start in NSClient++ /test it would have take 5 minutes and things would not have sucked!</a:t>
            </a:r>
          </a:p>
          <a:p>
            <a:r>
              <a:rPr lang="en-GB" baseline="0" dirty="0" smtClean="0"/>
              <a:t>I don’t like when things suck so...</a:t>
            </a:r>
          </a:p>
          <a:p>
            <a:r>
              <a:rPr lang="en-GB" baseline="0" dirty="0" smtClean="0"/>
              <a:t>...like net eye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15</a:t>
            </a:fld>
            <a:endParaRPr lang="sv-S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This is really really cool!</a:t>
            </a:r>
          </a:p>
          <a:p>
            <a:r>
              <a:rPr lang="sv-SE" dirty="0" smtClean="0"/>
              <a:t>(And</a:t>
            </a:r>
            <a:r>
              <a:rPr lang="sv-SE" baseline="0" dirty="0" smtClean="0"/>
              <a:t> the reason we are 3 months behind schedule, it was amazingly hard to do)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19</a:t>
            </a:fld>
            <a:endParaRPr lang="sv-S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As I said NSCP </a:t>
            </a:r>
            <a:r>
              <a:rPr lang="sv-SE" baseline="0" dirty="0" smtClean="0"/>
              <a:t>is around 40k lines of code, this is around 4 so 10% of the code and it is new!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20</a:t>
            </a:fld>
            <a:endParaRPr lang="sv-S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 Disclaimer</a:t>
            </a:r>
          </a:p>
          <a:p>
            <a:r>
              <a:rPr lang="en-GB" dirty="0" smtClean="0"/>
              <a:t> - My views (not anyone else's)</a:t>
            </a:r>
          </a:p>
          <a:p>
            <a:r>
              <a:rPr lang="en-GB" dirty="0" smtClean="0"/>
              <a:t> - Not peer reviewed so I could be lying to  you.</a:t>
            </a:r>
          </a:p>
          <a:p>
            <a:r>
              <a:rPr lang="en-GB" dirty="0" smtClean="0"/>
              <a:t> - If you 2 billion dollar servers crash: life sucks</a:t>
            </a:r>
          </a:p>
          <a:p>
            <a:r>
              <a:rPr lang="en-GB" dirty="0" smtClean="0"/>
              <a:t>Lets simplify this a bit…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two severities I generally use the one called severity (Based upon </a:t>
            </a:r>
            <a:r>
              <a:rPr lang="en-GB" dirty="0" err="1" smtClean="0"/>
              <a:t>eventID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What might be interesting is the safe operators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An important</a:t>
            </a:r>
            <a:r>
              <a:rPr lang="sv-SE" baseline="0" dirty="0" smtClean="0"/>
              <a:t> note is how neg works with dates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The</a:t>
            </a:r>
            <a:r>
              <a:rPr lang="en-GB" dirty="0" smtClean="0"/>
              <a:t> filter: There can be only one!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Dont</a:t>
            </a:r>
            <a:r>
              <a:rPr lang="en-GB" dirty="0" smtClean="0"/>
              <a:t> forget NRPE</a:t>
            </a:r>
            <a:r>
              <a:rPr lang="en-GB" baseline="0" dirty="0" smtClean="0"/>
              <a:t> and NSCA has payload limits so exceeding them will cause errors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two severities I generally use the one called severity (Based upon </a:t>
            </a:r>
            <a:r>
              <a:rPr lang="en-GB" dirty="0" err="1" smtClean="0"/>
              <a:t>eventID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Parsing</a:t>
            </a:r>
            <a:r>
              <a:rPr lang="sv-SE" baseline="0" dirty="0" smtClean="0"/>
              <a:t> is pretty fancy.</a:t>
            </a:r>
          </a:p>
          <a:p>
            <a:r>
              <a:rPr lang="sv-SE" baseline="0" dirty="0" smtClean="0"/>
              <a:t>It will try to ”do things for you”</a:t>
            </a:r>
          </a:p>
          <a:p>
            <a:r>
              <a:rPr lang="sv-SE" dirty="0" smtClean="0"/>
              <a:t>But what happened to neg?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32</a:t>
            </a:fld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Parsing</a:t>
            </a:r>
            <a:r>
              <a:rPr lang="sv-SE" baseline="0" dirty="0" smtClean="0"/>
              <a:t> is pretty fancy.</a:t>
            </a:r>
          </a:p>
          <a:p>
            <a:r>
              <a:rPr lang="sv-SE" baseline="0" dirty="0" smtClean="0"/>
              <a:t>It will try to ”do things for you”</a:t>
            </a:r>
          </a:p>
          <a:p>
            <a:r>
              <a:rPr lang="sv-SE" dirty="0" smtClean="0"/>
              <a:t>But what happened to neg?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Parsing</a:t>
            </a:r>
            <a:r>
              <a:rPr lang="sv-SE" baseline="0" dirty="0" smtClean="0"/>
              <a:t> is pretty fancy.</a:t>
            </a:r>
          </a:p>
          <a:p>
            <a:r>
              <a:rPr lang="sv-SE" baseline="0" dirty="0" smtClean="0"/>
              <a:t>It will try to ”do things for you”</a:t>
            </a:r>
          </a:p>
          <a:p>
            <a:r>
              <a:rPr lang="sv-SE" dirty="0" smtClean="0"/>
              <a:t>But what happened to neg?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Sorry,</a:t>
            </a:r>
            <a:r>
              <a:rPr lang="en-GB" baseline="0" dirty="0" smtClean="0"/>
              <a:t> this slide just keep getting longer and longer... But I have actually removed some information tis time…</a:t>
            </a:r>
          </a:p>
          <a:p>
            <a:r>
              <a:rPr lang="en-GB" baseline="0" dirty="0" smtClean="0"/>
              <a:t>I am a d</a:t>
            </a:r>
            <a:r>
              <a:rPr lang="en-GB" dirty="0" smtClean="0"/>
              <a:t>eveloper and developers monitor software</a:t>
            </a:r>
            <a:r>
              <a:rPr lang="en-GB" baseline="0" dirty="0" smtClean="0"/>
              <a:t> where as </a:t>
            </a:r>
            <a:r>
              <a:rPr lang="en-GB" dirty="0" smtClean="0"/>
              <a:t>NOC monitors hardware</a:t>
            </a:r>
          </a:p>
          <a:p>
            <a:endParaRPr lang="en-GB" dirty="0" smtClean="0"/>
          </a:p>
          <a:p>
            <a:r>
              <a:rPr lang="en-GB" dirty="0" smtClean="0"/>
              <a:t>The “</a:t>
            </a:r>
            <a:r>
              <a:rPr lang="en-GB" dirty="0" err="1" smtClean="0"/>
              <a:t>unix</a:t>
            </a:r>
            <a:r>
              <a:rPr lang="en-GB" dirty="0" smtClean="0"/>
              <a:t>” guy quit and since I know “</a:t>
            </a:r>
            <a:r>
              <a:rPr lang="en-GB" dirty="0" err="1" smtClean="0"/>
              <a:t>unix</a:t>
            </a:r>
            <a:r>
              <a:rPr lang="en-GB" dirty="0" smtClean="0"/>
              <a:t>” I apparently a good choice to administrate routers, firewalls and what not.</a:t>
            </a:r>
          </a:p>
          <a:p>
            <a:r>
              <a:rPr lang="en-GB" dirty="0" smtClean="0"/>
              <a:t>Disliked BB so I devised a plan to migrate to </a:t>
            </a:r>
            <a:r>
              <a:rPr lang="en-GB" dirty="0" err="1" smtClean="0"/>
              <a:t>Nagios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Best thing with </a:t>
            </a:r>
            <a:r>
              <a:rPr lang="en-GB" dirty="0" err="1" smtClean="0"/>
              <a:t>Nagios</a:t>
            </a:r>
            <a:r>
              <a:rPr lang="en-GB" dirty="0" smtClean="0"/>
              <a:t> was management loved SLA reporting!</a:t>
            </a:r>
          </a:p>
          <a:p>
            <a:r>
              <a:rPr lang="en-GB" dirty="0" smtClean="0"/>
              <a:t>Once after some 30 or so installs of </a:t>
            </a:r>
            <a:r>
              <a:rPr lang="en-GB" dirty="0" err="1" smtClean="0"/>
              <a:t>nsclient</a:t>
            </a:r>
            <a:r>
              <a:rPr lang="en-GB" dirty="0" smtClean="0"/>
              <a:t> I went to the exchange server and:</a:t>
            </a:r>
          </a:p>
          <a:p>
            <a:r>
              <a:rPr lang="en-GB" dirty="0" smtClean="0"/>
              <a:t>BANG! This was the birth of NSClient++.</a:t>
            </a:r>
          </a:p>
          <a:p>
            <a:r>
              <a:rPr lang="en-GB" dirty="0" smtClean="0"/>
              <a:t>Management </a:t>
            </a:r>
            <a:r>
              <a:rPr lang="en-GB" baseline="0" dirty="0" smtClean="0"/>
              <a:t>did not like crashing exchange servers!</a:t>
            </a:r>
          </a:p>
          <a:p>
            <a:endParaRPr lang="en-GB" dirty="0" smtClean="0"/>
          </a:p>
          <a:p>
            <a:r>
              <a:rPr lang="en-GB" dirty="0" smtClean="0"/>
              <a:t>So we started looking at options and NRPE_NT was to hard to use for “simple” checks. Initially we went with SNMP but soon started on NSClient++ instead.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Parsing</a:t>
            </a:r>
            <a:r>
              <a:rPr lang="sv-SE" baseline="0" dirty="0" smtClean="0"/>
              <a:t> is pretty fancy.</a:t>
            </a:r>
          </a:p>
          <a:p>
            <a:r>
              <a:rPr lang="sv-SE" baseline="0" dirty="0" smtClean="0"/>
              <a:t>It will try to ”do things for you”</a:t>
            </a:r>
          </a:p>
          <a:p>
            <a:r>
              <a:rPr lang="sv-SE" dirty="0" smtClean="0"/>
              <a:t>But what happened to neg?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35</a:t>
            </a:fld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36</a:t>
            </a:fld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43</a:t>
            </a:fld>
            <a:endParaRPr lang="sv-S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Boost means things (hopefully) works better</a:t>
            </a:r>
          </a:p>
          <a:p>
            <a:r>
              <a:rPr lang="sv-SE" dirty="0" smtClean="0"/>
              <a:t>0.4.x does not neccserily</a:t>
            </a:r>
            <a:r>
              <a:rPr lang="sv-SE" baseline="0" dirty="0" smtClean="0"/>
              <a:t> mean 0.4.0</a:t>
            </a:r>
          </a:p>
          <a:p>
            <a:r>
              <a:rPr lang="sv-SE" baseline="0" dirty="0" smtClean="0"/>
              <a:t>CEP CEP CEP!</a:t>
            </a:r>
          </a:p>
          <a:p>
            <a:r>
              <a:rPr lang="sv-SE" baseline="0" dirty="0" smtClean="0"/>
              <a:t>If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transacation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a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44</a:t>
            </a:fld>
            <a:endParaRPr lang="sv-S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Boost means things (hopefully) works better</a:t>
            </a:r>
          </a:p>
          <a:p>
            <a:r>
              <a:rPr lang="sv-SE" dirty="0" smtClean="0"/>
              <a:t>0.4.x does not neccserily</a:t>
            </a:r>
            <a:r>
              <a:rPr lang="sv-SE" baseline="0" dirty="0" smtClean="0"/>
              <a:t> mean 0.4.0</a:t>
            </a:r>
          </a:p>
          <a:p>
            <a:r>
              <a:rPr lang="sv-SE" baseline="0" dirty="0" smtClean="0"/>
              <a:t>CEP CEP CEP!</a:t>
            </a:r>
          </a:p>
          <a:p>
            <a:r>
              <a:rPr lang="sv-SE" baseline="0" smtClean="0"/>
              <a:t>If your load is high and you have transacation this is a good thing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45</a:t>
            </a:fld>
            <a:endParaRPr lang="sv-S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Boost means things (hopefully) works better</a:t>
            </a:r>
          </a:p>
          <a:p>
            <a:r>
              <a:rPr lang="sv-SE" dirty="0" smtClean="0"/>
              <a:t>0.4.x does not neccserily</a:t>
            </a:r>
            <a:r>
              <a:rPr lang="sv-SE" baseline="0" dirty="0" smtClean="0"/>
              <a:t> mean 0.4.0</a:t>
            </a:r>
          </a:p>
          <a:p>
            <a:r>
              <a:rPr lang="sv-SE" baseline="0" dirty="0" smtClean="0"/>
              <a:t>CEP CEP CEP!</a:t>
            </a:r>
          </a:p>
          <a:p>
            <a:r>
              <a:rPr lang="sv-SE" baseline="0" smtClean="0"/>
              <a:t>If your load is high and you have transacation this is a good thing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46</a:t>
            </a:fld>
            <a:endParaRPr lang="sv-S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49</a:t>
            </a:fld>
            <a:endParaRPr lang="sv-S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50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Briefly</a:t>
            </a:r>
            <a:r>
              <a:rPr lang="en-GB" baseline="0" dirty="0" smtClean="0"/>
              <a:t> the agenda covers short introduction to </a:t>
            </a:r>
            <a:r>
              <a:rPr lang="en-GB" baseline="0" dirty="0" err="1" smtClean="0"/>
              <a:t>NSClient</a:t>
            </a:r>
            <a:r>
              <a:rPr lang="en-GB" baseline="0" dirty="0" smtClean="0"/>
              <a:t>++</a:t>
            </a:r>
          </a:p>
          <a:p>
            <a:r>
              <a:rPr lang="en-GB" baseline="0" dirty="0" smtClean="0"/>
              <a:t>Then we move on to 0.3.9 and what’s new in the release.</a:t>
            </a:r>
          </a:p>
          <a:p>
            <a:r>
              <a:rPr lang="en-GB" baseline="0" dirty="0" smtClean="0"/>
              <a:t>Following that is the 0.4.x version tree</a:t>
            </a:r>
          </a:p>
          <a:p>
            <a:r>
              <a:rPr lang="en-GB" baseline="0" dirty="0" smtClean="0"/>
              <a:t>And finally we will have a QA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51</a:t>
            </a:fld>
            <a:endParaRPr lang="sv-S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52</a:t>
            </a:fld>
            <a:endParaRPr lang="sv-S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53</a:t>
            </a:fld>
            <a:endParaRPr lang="sv-S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54</a:t>
            </a:fld>
            <a:endParaRPr lang="sv-S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56</a:t>
            </a:fld>
            <a:endParaRPr lang="sv-S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57</a:t>
            </a:fld>
            <a:endParaRPr lang="sv-S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58</a:t>
            </a:fld>
            <a:endParaRPr lang="sv-S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59</a:t>
            </a:fld>
            <a:endParaRPr lang="sv-S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60</a:t>
            </a:fld>
            <a:endParaRPr lang="sv-S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61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62</a:t>
            </a:fld>
            <a:endParaRPr lang="sv-S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63</a:t>
            </a:fld>
            <a:endParaRPr lang="sv-S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64</a:t>
            </a:fld>
            <a:endParaRPr lang="sv-S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69</a:t>
            </a:fld>
            <a:endParaRPr lang="sv-S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70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 quick note on the terminology.</a:t>
            </a:r>
          </a:p>
          <a:p>
            <a:r>
              <a:rPr lang="sv-SE" dirty="0" smtClean="0"/>
              <a:t>The word NSClient can mean many things depending on what you are talking about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quick summary of the options for monitoring Windows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anyone has a Visual Studio</a:t>
            </a:r>
            <a:r>
              <a:rPr lang="en-GB" baseline="0" dirty="0" smtClean="0"/>
              <a:t> 2005 “Team Edition” (with Itanium support) I’m very </a:t>
            </a:r>
            <a:r>
              <a:rPr lang="en-GB" baseline="0" dirty="0" err="1" smtClean="0"/>
              <a:t>very</a:t>
            </a:r>
            <a:r>
              <a:rPr lang="en-GB" baseline="0" dirty="0" smtClean="0"/>
              <a:t> interested</a:t>
            </a:r>
          </a:p>
          <a:p>
            <a:r>
              <a:rPr lang="en-GB" baseline="0" dirty="0" smtClean="0"/>
              <a:t>Wiki means YOU write the documentation.</a:t>
            </a:r>
          </a:p>
          <a:p>
            <a:r>
              <a:rPr lang="en-GB" baseline="0" dirty="0" smtClean="0"/>
              <a:t>If the docs suck, you are to blame (not 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9E69-F58C-49C0-8984-8260D0A62F20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ätvinklig triangel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grpSp>
        <p:nvGrpSpPr>
          <p:cNvPr id="2" name="Grup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andsfigu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291D2-A40C-4E5C-A267-C4BBED92FF0C}" type="datetime1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23" b="96586" l="2778" r="96563">
                        <a14:foregroundMark x1="9087" y1="14317" x2="17985" y2="58480"/>
                        <a14:foregroundMark x1="76224" y1="78634" x2="12853" y2="75330"/>
                        <a14:foregroundMark x1="92702" y1="20374" x2="86394" y2="70154"/>
                        <a14:foregroundMark x1="73776" y1="20925" x2="72505" y2="64978"/>
                        <a14:foregroundMark x1="61205" y1="18833" x2="65819" y2="58700"/>
                        <a14:foregroundMark x1="52684" y1="16850" x2="51412" y2="76432"/>
                        <a14:foregroundMark x1="92797" y1="64317" x2="90348" y2="60352"/>
                        <a14:foregroundMark x1="94350" y1="42181" x2="92232" y2="47797"/>
                        <a14:foregroundMark x1="45763" y1="22247" x2="46469" y2="2643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695066" cy="1152128"/>
          </a:xfrm>
          <a:prstGeom prst="roundRect">
            <a:avLst>
              <a:gd name="adj" fmla="val 85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F8078618-4CAE-48E8-A205-9D92A68D094A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B3A-910D-43F4-BBA9-9429D5B00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6324600" cy="35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V-form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form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291D2-A40C-4E5C-A267-C4BBED92FF0C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623B3A-910D-43F4-BBA9-9429D5B00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form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form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v-SE" dirty="0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dirty="0" smtClean="0"/>
              <a:t>Nivå två</a:t>
            </a:r>
          </a:p>
          <a:p>
            <a:pPr lvl="2" eaLnBrk="1" latinLnBrk="0" hangingPunct="1"/>
            <a:r>
              <a:rPr kumimoji="0" lang="sv-SE" dirty="0" smtClean="0"/>
              <a:t>Nivå tre</a:t>
            </a:r>
          </a:p>
          <a:p>
            <a:pPr lvl="3" eaLnBrk="1" latinLnBrk="0" hangingPunct="1"/>
            <a:r>
              <a:rPr kumimoji="0" lang="sv-SE" dirty="0" smtClean="0"/>
              <a:t>Nivå fyra</a:t>
            </a:r>
          </a:p>
          <a:p>
            <a:pPr lvl="4" eaLnBrk="1" latinLnBrk="0" hangingPunct="1"/>
            <a:r>
              <a:rPr kumimoji="0" lang="sv-SE" dirty="0" smtClean="0"/>
              <a:t>Nivå fem</a:t>
            </a:r>
            <a:endParaRPr kumimoji="0" lang="en-US" dirty="0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BC45B8-0160-44FF-8DA9-CB0B8A510AE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123" b="96586" l="2778" r="96563">
                        <a14:foregroundMark x1="9087" y1="14317" x2="17985" y2="58480"/>
                        <a14:foregroundMark x1="76224" y1="78634" x2="12853" y2="75330"/>
                        <a14:foregroundMark x1="92702" y1="20374" x2="86394" y2="70154"/>
                        <a14:foregroundMark x1="73776" y1="20925" x2="72505" y2="64978"/>
                        <a14:foregroundMark x1="61205" y1="18833" x2="65819" y2="58700"/>
                        <a14:foregroundMark x1="52684" y1="16850" x2="51412" y2="76432"/>
                        <a14:foregroundMark x1="92797" y1="64317" x2="90348" y2="60352"/>
                        <a14:foregroundMark x1="94350" y1="42181" x2="92232" y2="47797"/>
                        <a14:foregroundMark x1="45763" y1="22247" x2="46469" y2="2643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6137278"/>
            <a:ext cx="1401812" cy="599268"/>
          </a:xfrm>
          <a:prstGeom prst="roundRect">
            <a:avLst>
              <a:gd name="adj" fmla="val 85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noProof="1" smtClean="0"/>
              <a:t>NSClient++: Whats New?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noProof="1" smtClean="0"/>
              <a:t>5 years of </a:t>
            </a:r>
            <a:r>
              <a:rPr lang="en-US" altLang="zh-CN" noProof="1" smtClean="0"/>
              <a:t>vaporware</a:t>
            </a:r>
            <a:endParaRPr lang="en-US" altLang="zh-CN" noProof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6072206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Presentation © Michael Medin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supported by a commercial entity</a:t>
            </a:r>
          </a:p>
          <a:p>
            <a:pPr lvl="1"/>
            <a:r>
              <a:rPr lang="en-US" dirty="0" smtClean="0"/>
              <a:t>Donations welcome</a:t>
            </a:r>
          </a:p>
          <a:p>
            <a:pPr lvl="1"/>
            <a:r>
              <a:rPr lang="en-US" dirty="0" smtClean="0"/>
              <a:t>Sponsoring available (contact me for details)</a:t>
            </a:r>
          </a:p>
          <a:p>
            <a:r>
              <a:rPr lang="en-US" dirty="0" smtClean="0"/>
              <a:t>Used by a lot of people (I think)</a:t>
            </a:r>
          </a:p>
          <a:p>
            <a:pPr lvl="1"/>
            <a:r>
              <a:rPr lang="en-US" dirty="0" smtClean="0"/>
              <a:t>Impossible to estimate any figures</a:t>
            </a:r>
          </a:p>
          <a:p>
            <a:r>
              <a:rPr lang="en-US" dirty="0" smtClean="0"/>
              <a:t>Please, Help out!</a:t>
            </a:r>
          </a:p>
          <a:p>
            <a:pPr lvl="1"/>
            <a:r>
              <a:rPr lang="en-US" dirty="0" smtClean="0"/>
              <a:t>Add documentation</a:t>
            </a:r>
          </a:p>
          <a:p>
            <a:pPr lvl="1"/>
            <a:r>
              <a:rPr lang="en-US" dirty="0" smtClean="0"/>
              <a:t>Report problems</a:t>
            </a:r>
          </a:p>
          <a:p>
            <a:pPr lvl="1"/>
            <a:r>
              <a:rPr lang="en-US" dirty="0" smtClean="0"/>
              <a:t>Come with ideas, thoughts, etc…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NSClient++ (cont.)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" name="Picture 5" descr="opsview_logo_nsclient1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252" y="3069063"/>
            <a:ext cx="1257143" cy="304762"/>
          </a:xfrm>
          <a:prstGeom prst="rect">
            <a:avLst/>
          </a:prstGeom>
        </p:spPr>
      </p:pic>
      <p:pic>
        <p:nvPicPr>
          <p:cNvPr id="7" name="Picture 6" descr="NagiosEnterprises.png"/>
          <p:cNvPicPr>
            <a:picLocks noChangeAspect="1"/>
          </p:cNvPicPr>
          <p:nvPr/>
        </p:nvPicPr>
        <p:blipFill>
          <a:blip r:embed="rId4" cstate="print"/>
          <a:srcRect b="43975"/>
          <a:stretch>
            <a:fillRect/>
          </a:stretch>
        </p:blipFill>
        <p:spPr>
          <a:xfrm>
            <a:off x="4570334" y="3005444"/>
            <a:ext cx="1858015" cy="432000"/>
          </a:xfrm>
          <a:prstGeom prst="rect">
            <a:avLst/>
          </a:prstGeom>
        </p:spPr>
      </p:pic>
      <p:pic>
        <p:nvPicPr>
          <p:cNvPr id="9" name="Content Placeholder 4" descr="op5_logo_3d_1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999222"/>
            <a:ext cx="1269841" cy="4444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002369"/>
            <a:ext cx="1143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About NSClient++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Using NSClient++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NSClient++ is a command line program!</a:t>
            </a:r>
          </a:p>
          <a:p>
            <a:pPr lvl="1"/>
            <a:r>
              <a:rPr lang="en-US" dirty="0" err="1" smtClean="0"/>
              <a:t>nsclient</a:t>
            </a:r>
            <a:r>
              <a:rPr lang="en-US" dirty="0" smtClean="0"/>
              <a:t>++ -start (net start </a:t>
            </a:r>
            <a:r>
              <a:rPr lang="en-US" dirty="0" err="1" smtClean="0"/>
              <a:t>nsclientpp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nsclient</a:t>
            </a:r>
            <a:r>
              <a:rPr lang="en-US" dirty="0" smtClean="0"/>
              <a:t>++ -stop (net stop </a:t>
            </a:r>
            <a:r>
              <a:rPr lang="en-US" dirty="0" err="1" smtClean="0"/>
              <a:t>nsclientpp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nsclient</a:t>
            </a:r>
            <a:r>
              <a:rPr lang="en-US" dirty="0" smtClean="0"/>
              <a:t>++ -test</a:t>
            </a:r>
          </a:p>
          <a:p>
            <a:r>
              <a:rPr lang="en-US" dirty="0" smtClean="0"/>
              <a:t>Configuration:</a:t>
            </a:r>
          </a:p>
          <a:p>
            <a:pPr lvl="1"/>
            <a:r>
              <a:rPr lang="en-US" dirty="0" smtClean="0"/>
              <a:t>notepad nsc.ini</a:t>
            </a:r>
          </a:p>
          <a:p>
            <a:r>
              <a:rPr lang="en-US" dirty="0" smtClean="0"/>
              <a:t>Testing: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Local (</a:t>
            </a:r>
            <a:r>
              <a:rPr lang="en-US" dirty="0" err="1" smtClean="0"/>
              <a:t>nsclient</a:t>
            </a:r>
            <a:r>
              <a:rPr lang="en-US" dirty="0" smtClean="0"/>
              <a:t>++ -test)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From CLI (</a:t>
            </a:r>
            <a:r>
              <a:rPr lang="en-US" dirty="0" err="1" smtClean="0"/>
              <a:t>check_nrpe</a:t>
            </a:r>
            <a:r>
              <a:rPr lang="en-US" dirty="0" smtClean="0"/>
              <a:t> ...)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From Nagios (add command)</a:t>
            </a:r>
          </a:p>
          <a:p>
            <a:pPr marL="594360" indent="-457200"/>
            <a:r>
              <a:rPr lang="en-US" dirty="0" smtClean="0"/>
              <a:t>Works with “anything” </a:t>
            </a:r>
          </a:p>
          <a:p>
            <a:pPr marL="850392" lvl="1" indent="-457200"/>
            <a:r>
              <a:rPr lang="en-US" dirty="0" smtClean="0"/>
              <a:t>Including many non Nagios based systems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NSClient++ (0.3.9)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428868"/>
            <a:ext cx="4714908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nsclient</a:t>
            </a:r>
            <a:r>
              <a:rPr lang="en-GB" sz="3600" dirty="0" smtClean="0"/>
              <a:t>++ -test</a:t>
            </a:r>
          </a:p>
          <a:p>
            <a:pPr algn="ctr"/>
            <a:r>
              <a:rPr lang="en-GB" sz="4000" dirty="0" smtClean="0"/>
              <a:t>Is your friend!</a:t>
            </a:r>
            <a:endParaRPr lang="en-GB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command line syntax!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--service --start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--service –-stop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--help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--test</a:t>
            </a:r>
          </a:p>
          <a:p>
            <a:r>
              <a:rPr lang="en-US" dirty="0" smtClean="0"/>
              <a:t>Configuration: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--settings-help</a:t>
            </a:r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--settings --migrate-to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nscp</a:t>
            </a:r>
            <a:r>
              <a:rPr lang="en-US" dirty="0" smtClean="0"/>
              <a:t> --settings --set …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Run scripts:</a:t>
            </a:r>
          </a:p>
          <a:p>
            <a:pPr lvl="1"/>
            <a:r>
              <a:rPr lang="en-US" dirty="0" err="1"/>
              <a:t>nscp</a:t>
            </a:r>
            <a:r>
              <a:rPr lang="en-US" dirty="0"/>
              <a:t> --client --module </a:t>
            </a:r>
            <a:r>
              <a:rPr lang="en-US" dirty="0" err="1"/>
              <a:t>PythonScript</a:t>
            </a:r>
            <a:r>
              <a:rPr lang="en-US" dirty="0"/>
              <a:t> --command execute-and-load-python --script </a:t>
            </a:r>
            <a:r>
              <a:rPr lang="en-US" dirty="0" smtClean="0"/>
              <a:t>test.py --install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NSClient++ (0.4.0)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428868"/>
            <a:ext cx="4714908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n</a:t>
            </a:r>
            <a:r>
              <a:rPr lang="en-GB" sz="3600" dirty="0" err="1" smtClean="0"/>
              <a:t>scp</a:t>
            </a:r>
            <a:r>
              <a:rPr lang="en-GB" sz="3600" dirty="0" smtClean="0"/>
              <a:t> --</a:t>
            </a:r>
            <a:r>
              <a:rPr lang="en-GB" sz="3600" dirty="0" smtClean="0"/>
              <a:t>test</a:t>
            </a:r>
          </a:p>
          <a:p>
            <a:pPr algn="ctr"/>
            <a:r>
              <a:rPr lang="en-GB" sz="4000" dirty="0" smtClean="0"/>
              <a:t>Is your friend!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493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NSClient++</a:t>
            </a:r>
            <a:br>
              <a:rPr lang="en-US" noProof="1"/>
            </a:br>
            <a:r>
              <a:rPr lang="en-US" noProof="1"/>
              <a:t>What’s new 0.3.9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Overview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simplification to the disk/file checker</a:t>
            </a:r>
          </a:p>
          <a:p>
            <a:pPr lvl="1"/>
            <a:r>
              <a:rPr lang="en-US" sz="2000" dirty="0" err="1" smtClean="0"/>
              <a:t>CheckFile</a:t>
            </a:r>
            <a:r>
              <a:rPr lang="en-US" sz="2000" dirty="0" smtClean="0"/>
              <a:t> (removed)</a:t>
            </a:r>
          </a:p>
          <a:p>
            <a:pPr lvl="1"/>
            <a:r>
              <a:rPr lang="en-US" sz="2000" dirty="0" smtClean="0"/>
              <a:t>CheckFile2 Deprecated</a:t>
            </a:r>
          </a:p>
          <a:p>
            <a:pPr lvl="1"/>
            <a:r>
              <a:rPr lang="en-US" sz="2000" dirty="0" err="1" smtClean="0"/>
              <a:t>CheckFiles</a:t>
            </a:r>
            <a:r>
              <a:rPr lang="en-US" sz="2000" dirty="0" smtClean="0"/>
              <a:t> (replaces above)</a:t>
            </a:r>
          </a:p>
          <a:p>
            <a:r>
              <a:rPr lang="en-US" sz="2400" dirty="0" smtClean="0"/>
              <a:t>Volume support (for real this time)</a:t>
            </a:r>
          </a:p>
          <a:p>
            <a:r>
              <a:rPr lang="en-US" sz="2400" dirty="0" smtClean="0"/>
              <a:t>Aliases</a:t>
            </a:r>
          </a:p>
          <a:p>
            <a:r>
              <a:rPr lang="en-US" sz="2400" dirty="0" smtClean="0"/>
              <a:t>NSCA/NRPE enhancements</a:t>
            </a:r>
          </a:p>
          <a:p>
            <a:r>
              <a:rPr lang="en-US" sz="2400" dirty="0" smtClean="0"/>
              <a:t>Scheduled task checks</a:t>
            </a:r>
          </a:p>
          <a:p>
            <a:r>
              <a:rPr lang="en-US" sz="2400" dirty="0" smtClean="0"/>
              <a:t>Crash Handling</a:t>
            </a:r>
          </a:p>
          <a:p>
            <a:r>
              <a:rPr lang="en-US" sz="2400" dirty="0" smtClean="0"/>
              <a:t>A bunch of new commands</a:t>
            </a:r>
          </a:p>
          <a:p>
            <a:r>
              <a:rPr lang="en-US" sz="2400" dirty="0" smtClean="0"/>
              <a:t>Bug fixes and many more things…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0.3.9 What's new: Overview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recruited a new member to the team!</a:t>
            </a:r>
          </a:p>
          <a:p>
            <a:r>
              <a:rPr lang="en-US" dirty="0" smtClean="0"/>
              <a:t>A girl actually…</a:t>
            </a:r>
          </a:p>
          <a:p>
            <a:r>
              <a:rPr lang="en-US" dirty="0" smtClean="0"/>
              <a:t>…Still a bit wet behind the ears…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team 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photos\unsorted\DSC011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8923" y="1481138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Evelina</a:t>
            </a:r>
            <a:r>
              <a:rPr lang="en-US" dirty="0" smtClean="0"/>
              <a:t> was born 2010-07-21</a:t>
            </a:r>
            <a:endParaRPr lang="en-US" dirty="0"/>
          </a:p>
        </p:txBody>
      </p:sp>
      <p:pic>
        <p:nvPicPr>
          <p:cNvPr id="1026" name="Picture 2" descr="C:\Users\mickem\Pictures\Eye-Fi\2011-08-17\DSC02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r="4396"/>
          <a:stretch/>
        </p:blipFill>
        <p:spPr bwMode="auto">
          <a:xfrm rot="5400000">
            <a:off x="119091" y="1185166"/>
            <a:ext cx="249710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mickem\Pictures\Eye-Fi\2011-08-19\DSC024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11940" b="5274"/>
          <a:stretch/>
        </p:blipFill>
        <p:spPr bwMode="auto">
          <a:xfrm rot="5400000">
            <a:off x="6507886" y="1357042"/>
            <a:ext cx="250989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9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2" descr="C:\Users\mickem\Pictures\Eye-Fi\2011-08-24\DSC025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r="6143"/>
          <a:stretch/>
        </p:blipFill>
        <p:spPr bwMode="auto">
          <a:xfrm rot="5400000">
            <a:off x="152994" y="3981359"/>
            <a:ext cx="2429300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https://fbcdn-sphotos-a.akamaihd.net/hphotos-ak-ash4/314316_2034305141458_1359061238_31831114_10747622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0" y="4221088"/>
            <a:ext cx="17896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6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0.3.9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CheckFile(1,2,s,…)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slides represent the work and opinions of the author and do not constitute official positions of any organization sponsoring the author’s work </a:t>
            </a:r>
          </a:p>
          <a:p>
            <a:r>
              <a:rPr lang="en-US" dirty="0" smtClean="0">
                <a:sym typeface="Wingdings" pitchFamily="2" charset="2"/>
              </a:rPr>
              <a:t>This material has not been peer reviewed and is presented here as-is with the permission of the author.</a:t>
            </a:r>
          </a:p>
          <a:p>
            <a:r>
              <a:rPr lang="en-US" dirty="0" smtClean="0">
                <a:sym typeface="Wingdings" pitchFamily="2" charset="2"/>
              </a:rPr>
              <a:t>The author assumes no liability for any content or opinion expressed in this presentation and or use of content herein.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oftRound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Disclaimer!</a:t>
            </a:r>
            <a:endParaRPr lang="en-US" dirty="0"/>
          </a:p>
        </p:txBody>
      </p:sp>
      <p:sp>
        <p:nvSpPr>
          <p:cNvPr id="4" name="textruta 3"/>
          <p:cNvSpPr txBox="1"/>
          <p:nvPr/>
        </p:nvSpPr>
        <p:spPr>
          <a:xfrm>
            <a:off x="899592" y="1556792"/>
            <a:ext cx="7560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700" dirty="0" smtClean="0"/>
              <a:t>It is not their fault!</a:t>
            </a:r>
            <a:endParaRPr lang="en-US" sz="2700" dirty="0"/>
          </a:p>
        </p:txBody>
      </p:sp>
      <p:sp>
        <p:nvSpPr>
          <p:cNvPr id="5" name="textruta 4"/>
          <p:cNvSpPr txBox="1"/>
          <p:nvPr/>
        </p:nvSpPr>
        <p:spPr>
          <a:xfrm>
            <a:off x="899592" y="2636912"/>
            <a:ext cx="756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It is not my fault!</a:t>
            </a:r>
            <a:endParaRPr lang="en-US" sz="2700" dirty="0"/>
          </a:p>
        </p:txBody>
      </p:sp>
      <p:sp>
        <p:nvSpPr>
          <p:cNvPr id="6" name="textruta 5"/>
          <p:cNvSpPr txBox="1"/>
          <p:nvPr/>
        </p:nvSpPr>
        <p:spPr>
          <a:xfrm>
            <a:off x="888926" y="3284984"/>
            <a:ext cx="756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It is your fault!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The good:</a:t>
            </a:r>
          </a:p>
          <a:p>
            <a:pPr lvl="1"/>
            <a:r>
              <a:rPr lang="en-US" noProof="1" smtClean="0"/>
              <a:t>Powerfull interface!</a:t>
            </a:r>
          </a:p>
          <a:p>
            <a:pPr lvl="1"/>
            <a:r>
              <a:rPr lang="en-US" noProof="1" smtClean="0"/>
              <a:t>Simple to use!</a:t>
            </a:r>
          </a:p>
          <a:p>
            <a:pPr lvl="1"/>
            <a:r>
              <a:rPr lang="en-US" noProof="1" smtClean="0"/>
              <a:t>out-of-the-box solution!</a:t>
            </a:r>
          </a:p>
          <a:p>
            <a:pPr lvl="2"/>
            <a:r>
              <a:rPr lang="en-US" noProof="1" smtClean="0"/>
              <a:t>(on which you can expand)</a:t>
            </a:r>
          </a:p>
          <a:p>
            <a:r>
              <a:rPr lang="en-US" noProof="1" smtClean="0"/>
              <a:t>The bad:</a:t>
            </a:r>
          </a:p>
          <a:p>
            <a:pPr lvl="1"/>
            <a:r>
              <a:rPr lang="en-US" noProof="1" smtClean="0">
                <a:solidFill>
                  <a:srgbClr val="FF0000"/>
                </a:solidFill>
              </a:rPr>
              <a:t>Nothing! Really, I mean it</a:t>
            </a:r>
            <a:r>
              <a:rPr lang="en-US" noProof="1" smtClean="0">
                <a:solidFill>
                  <a:srgbClr val="FF0000"/>
                </a:solidFill>
              </a:rPr>
              <a:t>!</a:t>
            </a:r>
          </a:p>
          <a:p>
            <a:r>
              <a:rPr lang="en-US" noProof="1" smtClean="0"/>
              <a:t>…and then… yesterday…</a:t>
            </a:r>
          </a:p>
          <a:p>
            <a:pPr lvl="1"/>
            <a:r>
              <a:rPr lang="en-US" noProof="1" smtClean="0"/>
              <a:t>…in the bar…</a:t>
            </a:r>
          </a:p>
          <a:p>
            <a:pPr lvl="1"/>
            <a:r>
              <a:rPr lang="en-US" noProof="1" smtClean="0"/>
              <a:t>…all hopes shattered…</a:t>
            </a:r>
          </a:p>
          <a:p>
            <a:pPr lvl="1"/>
            <a:r>
              <a:rPr lang="en-US" noProof="1" smtClean="0"/>
              <a:t>…aparently it is still to complicated… </a:t>
            </a:r>
            <a:r>
              <a:rPr lang="en-US" noProof="1" smtClean="0">
                <a:sym typeface="Wingdings" pitchFamily="2" charset="2"/>
              </a:rPr>
              <a:t></a:t>
            </a:r>
            <a:endParaRPr lang="en-US" noProof="1" smtClean="0"/>
          </a:p>
          <a:p>
            <a:pPr marL="109728" indent="0">
              <a:buNone/>
            </a:pPr>
            <a:endParaRPr lang="en-US" noProof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noProof="1" smtClean="0">
              <a:sym typeface="Wingdings" pitchFamily="2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Overview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was introduced for </a:t>
            </a:r>
            <a:r>
              <a:rPr lang="en-US" dirty="0" err="1" smtClean="0"/>
              <a:t>eventlog</a:t>
            </a:r>
            <a:r>
              <a:rPr lang="en-US" dirty="0" smtClean="0"/>
              <a:t> last year</a:t>
            </a:r>
          </a:p>
          <a:p>
            <a:r>
              <a:rPr lang="en-US" dirty="0" smtClean="0"/>
              <a:t>Based on SQL WHERE clauses</a:t>
            </a:r>
          </a:p>
          <a:p>
            <a:pPr lvl="1"/>
            <a:r>
              <a:rPr lang="en-US" dirty="0" smtClean="0"/>
              <a:t>generated &gt; -2d AND severity = 'error‘</a:t>
            </a:r>
          </a:p>
          <a:p>
            <a:pPr lvl="1"/>
            <a:r>
              <a:rPr lang="en-US" dirty="0" smtClean="0"/>
              <a:t>size </a:t>
            </a:r>
            <a:r>
              <a:rPr lang="en-US" dirty="0"/>
              <a:t>&gt; 5k</a:t>
            </a:r>
          </a:p>
          <a:p>
            <a:pPr lvl="1"/>
            <a:r>
              <a:rPr lang="en-US" dirty="0"/>
              <a:t>size &gt; 5k OR size &lt; 1k</a:t>
            </a:r>
          </a:p>
          <a:p>
            <a:pPr lvl="1"/>
            <a:r>
              <a:rPr lang="en-US" dirty="0"/>
              <a:t>size &gt; 5k AND written &gt; -</a:t>
            </a:r>
            <a:r>
              <a:rPr lang="en-US" dirty="0" smtClean="0"/>
              <a:t>2d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size &gt; 5k OR size &lt; 1k </a:t>
            </a:r>
            <a:r>
              <a:rPr lang="en-US" sz="2400" dirty="0" smtClean="0"/>
              <a:t>) AND </a:t>
            </a:r>
            <a:r>
              <a:rPr lang="en-US" sz="2400" dirty="0"/>
              <a:t>written &gt; -2d</a:t>
            </a:r>
          </a:p>
          <a:p>
            <a:pPr lvl="1"/>
            <a:r>
              <a:rPr lang="en-US" sz="2400" dirty="0" smtClean="0"/>
              <a:t>…</a:t>
            </a:r>
            <a:endParaRPr lang="en-US" sz="2800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new Filters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83510"/>
              </p:ext>
            </p:extLst>
          </p:nvPr>
        </p:nvGraphicFramePr>
        <p:xfrm>
          <a:off x="457200" y="1481138"/>
          <a:ext cx="82296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63"/>
                <a:gridCol w="699446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/>
                        <a:t>Type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/>
                        <a:t>Description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filename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Name of the file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path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Path of the file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r>
                        <a:rPr lang="en-US" sz="1800" u="none" strike="noStrike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of the file</a:t>
                      </a:r>
                      <a:endParaRPr lang="en-US" sz="1800" u="none" strike="noStrike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accessed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When the file was last accessed</a:t>
                      </a:r>
                      <a:endParaRPr lang="en-US" sz="1800" u="none" strike="noStrike" baseline="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written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 smtClean="0">
                          <a:latin typeface="Calibri" pitchFamily="34" charset="0"/>
                          <a:cs typeface="Calibri" pitchFamily="34" charset="0"/>
                        </a:rPr>
                        <a:t>When the file was last written</a:t>
                      </a: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creation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When the file was created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version</a:t>
                      </a:r>
                      <a:endParaRPr lang="en-US" sz="1800" b="0" i="0" u="none" strike="noStrike" noProof="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The exe file version (slow)</a:t>
                      </a:r>
                      <a:endParaRPr lang="en-US" sz="1800" u="none" strike="noStrike" baseline="0" noProof="0" dirty="0" smtClean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line_count</a:t>
                      </a:r>
                      <a:endParaRPr lang="en-US" sz="1800" b="0" i="0" u="none" strike="noStrike" noProof="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21" marR="9921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Number of lines in the file (slow)</a:t>
                      </a:r>
                    </a:p>
                  </a:txBody>
                  <a:tcPr marL="9921" marR="9921" marT="9525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Filter keywords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03201"/>
              </p:ext>
            </p:extLst>
          </p:nvPr>
        </p:nvGraphicFramePr>
        <p:xfrm>
          <a:off x="457200" y="14811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1214446"/>
                <a:gridCol w="54721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Operator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Safe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Meaning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=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eq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Equality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!=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ne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Not equal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&gt;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gt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Greater then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&lt;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Less then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=&gt;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ge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Greater then or equal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=&lt;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Less then or equal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like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String similarity (substring matching)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not like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Opposit of like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regexp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Regular expression matching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Filter operators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240303"/>
              </p:ext>
            </p:extLst>
          </p:nvPr>
        </p:nvGraphicFramePr>
        <p:xfrm>
          <a:off x="457200" y="1481138"/>
          <a:ext cx="822962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111"/>
                <a:gridCol w="3518789"/>
                <a:gridCol w="3159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Name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Use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Example</a:t>
                      </a:r>
                      <a:endParaRPr lang="en-US" noProof="0"/>
                    </a:p>
                  </a:txBody>
                  <a:tcPr marL="91919" marR="919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convert(...)</a:t>
                      </a:r>
                      <a:endParaRPr lang="en-US" noProof="0"/>
                    </a:p>
                  </a:txBody>
                  <a:tcPr marL="91919" marR="91919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/>
                        <a:t>Converts from one type to another</a:t>
                      </a:r>
                      <a:br>
                        <a:rPr lang="en-US" noProof="0" smtClean="0"/>
                      </a:br>
                      <a:r>
                        <a:rPr lang="en-US" i="1" noProof="0" smtClean="0"/>
                        <a:t>Usualy not needed as types are infered</a:t>
                      </a:r>
                    </a:p>
                  </a:txBody>
                  <a:tcPr marL="91919" marR="91919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neg(...)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Negate value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-1 = neg(1)</a:t>
                      </a:r>
                    </a:p>
                    <a:p>
                      <a:r>
                        <a:rPr lang="en-US" b="1" noProof="0" smtClean="0"/>
                        <a:t>yesterday=neg(tomorrow)</a:t>
                      </a:r>
                    </a:p>
                    <a:p>
                      <a:r>
                        <a:rPr lang="en-US" b="1" noProof="0" smtClean="0"/>
                        <a:t>yesterday</a:t>
                      </a:r>
                      <a:r>
                        <a:rPr lang="en-US" b="1" baseline="0" noProof="0" smtClean="0"/>
                        <a:t> = -tomorrow</a:t>
                      </a:r>
                      <a:endParaRPr lang="en-US" b="1" noProof="0"/>
                    </a:p>
                  </a:txBody>
                  <a:tcPr marL="91919" marR="919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in ( ... )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Equals</a:t>
                      </a:r>
                      <a:r>
                        <a:rPr lang="en-US" baseline="0" noProof="0" smtClean="0"/>
                        <a:t> to a</a:t>
                      </a:r>
                      <a:r>
                        <a:rPr lang="en-US" noProof="0" smtClean="0"/>
                        <a:t>nyone from a list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id in (1,3, 4, 5)</a:t>
                      </a:r>
                      <a:endParaRPr lang="en-US" noProof="0"/>
                    </a:p>
                  </a:txBody>
                  <a:tcPr marL="91919" marR="919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not</a:t>
                      </a:r>
                      <a:r>
                        <a:rPr lang="en-US" baseline="0" noProof="0" smtClean="0"/>
                        <a:t> not( … )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Negate other expression</a:t>
                      </a:r>
                      <a:endParaRPr lang="en-US" noProof="0"/>
                    </a:p>
                  </a:txBody>
                  <a:tcPr marL="91919" marR="91919"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91919" marR="91919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Filter Functions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86422"/>
              </p:ext>
            </p:extLst>
          </p:nvPr>
        </p:nvGraphicFramePr>
        <p:xfrm>
          <a:off x="457200" y="1481138"/>
          <a:ext cx="8229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5"/>
                <a:gridCol w="64008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root path to use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pattern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file pattern to use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filter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Define </a:t>
                      </a:r>
                      <a:r>
                        <a:rPr lang="en-GB" b="1" dirty="0" smtClean="0"/>
                        <a:t>the</a:t>
                      </a:r>
                      <a:r>
                        <a:rPr lang="en-GB" baseline="0" dirty="0" smtClean="0"/>
                        <a:t> filter (there can only be one)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many hits constitutes a warning state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r>
                        <a:rPr lang="en-GB" baseline="0" dirty="0" smtClean="0"/>
                        <a:t>warn=&gt;5, warn==5 warn=!=5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crit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many hits constitutes a critical state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err="1" smtClean="0">
                          <a:solidFill>
                            <a:schemeClr val="accent5"/>
                          </a:solidFill>
                        </a:rPr>
                        <a:t>truncate</a:t>
                      </a:r>
                      <a:endParaRPr lang="en-GB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/>
                          </a:solidFill>
                        </a:rPr>
                        <a:t>Length of returned data.</a:t>
                      </a:r>
                    </a:p>
                    <a:p>
                      <a:r>
                        <a:rPr lang="en-GB" b="1" dirty="0" smtClean="0">
                          <a:solidFill>
                            <a:schemeClr val="accent5"/>
                          </a:solidFill>
                        </a:rPr>
                        <a:t>Since NRPE/NSCA has a limited capacity this is important. </a:t>
                      </a:r>
                      <a:r>
                        <a:rPr lang="en-GB" b="1" dirty="0" smtClean="0">
                          <a:solidFill>
                            <a:schemeClr val="accent5"/>
                          </a:solidFill>
                        </a:rPr>
                        <a:t>(Will be deprecated in 0.4.0)</a:t>
                      </a:r>
                      <a:endParaRPr lang="en-GB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syntax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to format the return 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master-syntax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to format the “message</a:t>
                      </a:r>
                      <a:r>
                        <a:rPr lang="en-GB" baseline="0" dirty="0" smtClean="0"/>
                        <a:t> string”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5"/>
                          </a:solidFill>
                        </a:rPr>
                        <a:t>debug=true</a:t>
                      </a:r>
                      <a:endParaRPr lang="en-US" b="1" noProof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5"/>
                          </a:solidFill>
                        </a:rPr>
                        <a:t>Displays</a:t>
                      </a:r>
                      <a:r>
                        <a:rPr lang="en-US" b="1" baseline="0" noProof="0" dirty="0" smtClean="0">
                          <a:solidFill>
                            <a:schemeClr val="accent5"/>
                          </a:solidFill>
                        </a:rPr>
                        <a:t> a lot more information </a:t>
                      </a:r>
                      <a:r>
                        <a:rPr lang="en-US" b="1" baseline="0" noProof="0" dirty="0" smtClean="0">
                          <a:solidFill>
                            <a:schemeClr val="accent5"/>
                          </a:solidFill>
                        </a:rPr>
                        <a:t>in </a:t>
                      </a:r>
                      <a:r>
                        <a:rPr lang="en-US" b="1" baseline="0" noProof="0" dirty="0" smtClean="0">
                          <a:solidFill>
                            <a:schemeClr val="accent5"/>
                          </a:solidFill>
                        </a:rPr>
                        <a:t>the </a:t>
                      </a:r>
                      <a:r>
                        <a:rPr lang="en-US" b="1" baseline="0" noProof="0" dirty="0" err="1" smtClean="0">
                          <a:solidFill>
                            <a:schemeClr val="accent5"/>
                          </a:solidFill>
                        </a:rPr>
                        <a:t>logfile</a:t>
                      </a:r>
                      <a:r>
                        <a:rPr lang="en-US" b="1" baseline="0" noProof="0" dirty="0" smtClean="0">
                          <a:solidFill>
                            <a:schemeClr val="accent5"/>
                          </a:solidFill>
                        </a:rPr>
                        <a:t>/console</a:t>
                      </a:r>
                      <a:endParaRPr lang="en-US" b="1" noProof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Command Options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CheckDriveSize</a:t>
            </a:r>
            <a:r>
              <a:rPr lang="en-US" dirty="0"/>
              <a:t> </a:t>
            </a:r>
            <a:r>
              <a:rPr lang="en-US" dirty="0" smtClean="0"/>
              <a:t>…  </a:t>
            </a:r>
            <a:r>
              <a:rPr lang="en-US" dirty="0" err="1"/>
              <a:t>CheckAll</a:t>
            </a:r>
            <a:r>
              <a:rPr lang="en-US" dirty="0"/>
              <a:t>=volumes 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Other new features</a:t>
            </a:r>
          </a:p>
          <a:p>
            <a:pPr lvl="1"/>
            <a:r>
              <a:rPr lang="en-US" dirty="0" smtClean="0"/>
              <a:t>Added a new option to ignore drives which are not readable (like office 2010 q: drive)</a:t>
            </a:r>
          </a:p>
          <a:p>
            <a:pPr lvl="2"/>
            <a:r>
              <a:rPr lang="en-US" dirty="0" smtClean="0"/>
              <a:t>ignore-unreadable</a:t>
            </a:r>
          </a:p>
          <a:p>
            <a:pPr lvl="1"/>
            <a:r>
              <a:rPr lang="en-US" dirty="0" smtClean="0"/>
              <a:t>Added magic modifiers (from </a:t>
            </a:r>
            <a:r>
              <a:rPr lang="en-US" dirty="0" err="1" smtClean="0"/>
              <a:t>check_mk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magic=0.7</a:t>
            </a:r>
          </a:p>
          <a:p>
            <a:pPr lvl="2"/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support (for real this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0.3.9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Scheduled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the ”same” as </a:t>
            </a:r>
            <a:r>
              <a:rPr lang="en-US" dirty="0" err="1" smtClean="0"/>
              <a:t>CheckEventLog</a:t>
            </a:r>
            <a:endParaRPr lang="en-US" dirty="0" smtClean="0"/>
          </a:p>
          <a:p>
            <a:pPr lvl="1"/>
            <a:r>
              <a:rPr lang="en-US" dirty="0" smtClean="0"/>
              <a:t>”filter=</a:t>
            </a:r>
            <a:r>
              <a:rPr lang="en-US" dirty="0" err="1" smtClean="0"/>
              <a:t>exit_code</a:t>
            </a:r>
            <a:r>
              <a:rPr lang="en-US" dirty="0" smtClean="0"/>
              <a:t> ne 0”</a:t>
            </a:r>
          </a:p>
          <a:p>
            <a:r>
              <a:rPr lang="en-US" dirty="0" smtClean="0"/>
              <a:t>Two modules:</a:t>
            </a:r>
          </a:p>
          <a:p>
            <a:pPr lvl="1"/>
            <a:r>
              <a:rPr lang="en-US" dirty="0" smtClean="0"/>
              <a:t>CheckTaskSched.dll</a:t>
            </a:r>
          </a:p>
          <a:p>
            <a:pPr lvl="2"/>
            <a:r>
              <a:rPr lang="en-US" dirty="0" smtClean="0"/>
              <a:t>Works on Windows NT4 and beyond</a:t>
            </a:r>
          </a:p>
          <a:p>
            <a:pPr lvl="2"/>
            <a:r>
              <a:rPr lang="en-US" dirty="0" smtClean="0"/>
              <a:t>But cannot check ”new” tasks (from Vista and beyond)</a:t>
            </a:r>
          </a:p>
          <a:p>
            <a:pPr lvl="1"/>
            <a:r>
              <a:rPr lang="en-US" dirty="0" smtClean="0"/>
              <a:t>CheckTaskSched2.dll</a:t>
            </a:r>
          </a:p>
          <a:p>
            <a:pPr lvl="2"/>
            <a:r>
              <a:rPr lang="en-US" dirty="0" smtClean="0"/>
              <a:t>Works on Windows Vista and beyond</a:t>
            </a:r>
          </a:p>
          <a:p>
            <a:pPr lvl="2"/>
            <a:r>
              <a:rPr lang="en-US" dirty="0" smtClean="0"/>
              <a:t>Has fewer filter keywords</a:t>
            </a:r>
          </a:p>
          <a:p>
            <a:pPr lvl="2"/>
            <a:endParaRPr lang="en-US" dirty="0" smtClean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9713"/>
              </p:ext>
            </p:extLst>
          </p:nvPr>
        </p:nvGraphicFramePr>
        <p:xfrm>
          <a:off x="457200" y="1481138"/>
          <a:ext cx="8229627" cy="435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867"/>
                <a:gridCol w="581876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/>
                        <a:t>Type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/>
                        <a:t>Description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Tasks name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application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comment for the work item.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parameters</a:t>
                      </a: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command-line parameters of a task.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working_directory</a:t>
                      </a: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working directory of the task.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exit_code</a:t>
                      </a: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last exit code returned by the executable associated with the work item on its last run.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max_run_time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maximum length of time the task can run.</a:t>
                      </a: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status of the work item. Possible values include: ready, running,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not_scheduled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has_not_run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disabled,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has_more_runs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no_valid_triggers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most_recent_run_time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Retrieves the most recent time the work item began running.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21" marR="9921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Filter keywords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Developer (not manager)</a:t>
            </a:r>
          </a:p>
          <a:p>
            <a:pPr lvl="1"/>
            <a:r>
              <a:rPr lang="en-US" dirty="0" smtClean="0"/>
              <a:t>Not working with Nagios</a:t>
            </a:r>
          </a:p>
          <a:p>
            <a:r>
              <a:rPr lang="en-US" dirty="0" smtClean="0"/>
              <a:t>Accidentally ended up in our NOC</a:t>
            </a:r>
          </a:p>
          <a:p>
            <a:pPr lvl="1"/>
            <a:r>
              <a:rPr lang="en-US" dirty="0" smtClean="0"/>
              <a:t>Hated BB so we migrated to Nagios</a:t>
            </a:r>
          </a:p>
          <a:p>
            <a:r>
              <a:rPr lang="en-US" dirty="0" smtClean="0"/>
              <a:t>2003: The birth of NSClient++</a:t>
            </a:r>
          </a:p>
          <a:p>
            <a:pPr lvl="1"/>
            <a:r>
              <a:rPr lang="en-US" dirty="0" smtClean="0"/>
              <a:t>NSClient sucked (Broke Exchange)</a:t>
            </a:r>
          </a:p>
          <a:p>
            <a:pPr lvl="1"/>
            <a:r>
              <a:rPr lang="en-US" dirty="0" smtClean="0"/>
              <a:t>NRPE_NT was to much work</a:t>
            </a:r>
          </a:p>
          <a:p>
            <a:r>
              <a:rPr lang="en-US" dirty="0" smtClean="0"/>
              <a:t>2004: The open source of NSClient++</a:t>
            </a:r>
          </a:p>
          <a:p>
            <a:pPr lvl="1"/>
            <a:r>
              <a:rPr lang="en-US" dirty="0" smtClean="0"/>
              <a:t>“just for fun”</a:t>
            </a:r>
          </a:p>
          <a:p>
            <a:r>
              <a:rPr lang="en-US" dirty="0" smtClean="0"/>
              <a:t>2007: The rebirth of NSClient++</a:t>
            </a:r>
          </a:p>
          <a:p>
            <a:pPr lvl="1"/>
            <a:r>
              <a:rPr lang="en-US" dirty="0" smtClean="0"/>
              <a:t>Got a lot of emails and hits on the webpage</a:t>
            </a:r>
          </a:p>
          <a:p>
            <a:r>
              <a:rPr lang="en-US" dirty="0" smtClean="0"/>
              <a:t>2011: The Present</a:t>
            </a:r>
          </a:p>
          <a:p>
            <a:pPr lvl="1"/>
            <a:r>
              <a:rPr lang="en-US" dirty="0" smtClean="0"/>
              <a:t>0.3.9 out last may</a:t>
            </a:r>
          </a:p>
          <a:p>
            <a:pPr lvl="1"/>
            <a:r>
              <a:rPr lang="en-US" dirty="0" smtClean="0"/>
              <a:t>0.4.0 out </a:t>
            </a:r>
            <a:r>
              <a:rPr lang="en-US" dirty="0" smtClean="0"/>
              <a:t>as </a:t>
            </a:r>
            <a:r>
              <a:rPr lang="en-US" dirty="0" err="1" smtClean="0"/>
              <a:t>alfa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CheckTaskSched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filter=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exit_code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ne 0"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syntax=%title%: 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exit_code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%"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=&gt;0</a:t>
            </a: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WARNING:test.job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CheckTaskSched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filter=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status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'running' AND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most_recent_run_time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 -30m"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syntax=%title% (%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most_recent_run_time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%)“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=&gt;0</a:t>
            </a: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WARNING:test.job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(2011-02-10 23:14:35)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sv-S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Commands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1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0.3.9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alias_cpu</a:t>
            </a:r>
            <a:endParaRPr lang="en-US" dirty="0" smtClean="0"/>
          </a:p>
          <a:p>
            <a:pPr lvl="2"/>
            <a:r>
              <a:rPr lang="en-US" dirty="0" smtClean="0"/>
              <a:t>CPU Load past 5 minutes, 80/90% bounds</a:t>
            </a:r>
          </a:p>
          <a:p>
            <a:pPr lvl="1"/>
            <a:r>
              <a:rPr lang="en-US" dirty="0" err="1" smtClean="0"/>
              <a:t>alias_cpu_ex</a:t>
            </a:r>
            <a:endParaRPr lang="en-US" dirty="0" smtClean="0"/>
          </a:p>
          <a:p>
            <a:pPr lvl="2"/>
            <a:r>
              <a:rPr lang="en-US" dirty="0" smtClean="0"/>
              <a:t>CPU Load past 5 minutes, custom bounds</a:t>
            </a:r>
          </a:p>
          <a:p>
            <a:pPr lvl="1"/>
            <a:r>
              <a:rPr lang="en-US" dirty="0" err="1" smtClean="0"/>
              <a:t>alias_mem</a:t>
            </a:r>
            <a:endParaRPr lang="en-US" dirty="0" smtClean="0"/>
          </a:p>
          <a:p>
            <a:pPr lvl="2"/>
            <a:r>
              <a:rPr lang="en-US" dirty="0" smtClean="0"/>
              <a:t>Memory utilization (all) 80/90% bounds.</a:t>
            </a:r>
          </a:p>
          <a:p>
            <a:pPr lvl="1"/>
            <a:r>
              <a:rPr lang="en-US" dirty="0" err="1" smtClean="0"/>
              <a:t>alias_mem_ex</a:t>
            </a:r>
            <a:endParaRPr lang="en-US" dirty="0" smtClean="0"/>
          </a:p>
          <a:p>
            <a:pPr lvl="2"/>
            <a:r>
              <a:rPr lang="en-US" dirty="0" smtClean="0"/>
              <a:t>Memory utilization (all), custom bounds</a:t>
            </a:r>
          </a:p>
          <a:p>
            <a:pPr lvl="1"/>
            <a:r>
              <a:rPr lang="en-US" dirty="0" err="1" smtClean="0"/>
              <a:t>alias_up</a:t>
            </a:r>
            <a:endParaRPr lang="en-US" dirty="0" smtClean="0"/>
          </a:p>
          <a:p>
            <a:pPr lvl="2"/>
            <a:r>
              <a:rPr lang="en-US" dirty="0" smtClean="0"/>
              <a:t>System uptime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 of the box aliases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Disk/Drive</a:t>
            </a:r>
          </a:p>
          <a:p>
            <a:pPr lvl="1"/>
            <a:r>
              <a:rPr lang="en-US" dirty="0" err="1" smtClean="0"/>
              <a:t>alias_disk</a:t>
            </a:r>
            <a:endParaRPr lang="en-US" dirty="0" smtClean="0"/>
          </a:p>
          <a:p>
            <a:pPr lvl="2"/>
            <a:r>
              <a:rPr lang="en-US" dirty="0" smtClean="0"/>
              <a:t>All fixed drives</a:t>
            </a:r>
          </a:p>
          <a:p>
            <a:pPr lvl="1"/>
            <a:r>
              <a:rPr lang="en-US" dirty="0" err="1" smtClean="0"/>
              <a:t>alias_disk_loose</a:t>
            </a:r>
            <a:endParaRPr lang="en-US" dirty="0" smtClean="0"/>
          </a:p>
          <a:p>
            <a:pPr lvl="2"/>
            <a:r>
              <a:rPr lang="en-US" dirty="0" smtClean="0"/>
              <a:t>All fixed drives, ignore any problematic drives</a:t>
            </a:r>
          </a:p>
          <a:p>
            <a:pPr lvl="1"/>
            <a:r>
              <a:rPr lang="en-US" dirty="0" err="1" smtClean="0"/>
              <a:t>alias_volumes</a:t>
            </a:r>
            <a:endParaRPr lang="en-US" dirty="0" smtClean="0"/>
          </a:p>
          <a:p>
            <a:pPr lvl="2"/>
            <a:r>
              <a:rPr lang="en-US" dirty="0" smtClean="0"/>
              <a:t>All volumes</a:t>
            </a:r>
          </a:p>
          <a:p>
            <a:pPr lvl="1"/>
            <a:r>
              <a:rPr lang="en-US" dirty="0" err="1" smtClean="0"/>
              <a:t>alias_volumes_loose</a:t>
            </a:r>
            <a:endParaRPr lang="en-US" dirty="0" smtClean="0"/>
          </a:p>
          <a:p>
            <a:pPr lvl="2"/>
            <a:r>
              <a:rPr lang="en-US" dirty="0" smtClean="0"/>
              <a:t>All volumes, ignore any </a:t>
            </a:r>
            <a:r>
              <a:rPr lang="en-US" dirty="0"/>
              <a:t>problematic </a:t>
            </a:r>
            <a:r>
              <a:rPr lang="en-US" dirty="0" smtClean="0"/>
              <a:t>drives</a:t>
            </a:r>
          </a:p>
          <a:p>
            <a:pPr lvl="1"/>
            <a:r>
              <a:rPr lang="en-US" dirty="0" err="1" smtClean="0"/>
              <a:t>alias_file_size</a:t>
            </a:r>
            <a:endParaRPr lang="en-US" dirty="0" smtClean="0"/>
          </a:p>
          <a:p>
            <a:pPr lvl="2"/>
            <a:r>
              <a:rPr lang="en-US" dirty="0" smtClean="0"/>
              <a:t>Check the size of a given file (filename, size)</a:t>
            </a:r>
          </a:p>
          <a:p>
            <a:pPr lvl="1"/>
            <a:r>
              <a:rPr lang="en-US" dirty="0" err="1" smtClean="0"/>
              <a:t>alias_file_age</a:t>
            </a:r>
            <a:endParaRPr lang="en-US" dirty="0" smtClean="0"/>
          </a:p>
          <a:p>
            <a:pPr lvl="2"/>
            <a:r>
              <a:rPr lang="en-US" dirty="0" smtClean="0"/>
              <a:t>Check the age of a given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 of the box aliases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Eventlog</a:t>
            </a:r>
            <a:endParaRPr lang="en-US" dirty="0" smtClean="0"/>
          </a:p>
          <a:p>
            <a:pPr lvl="1"/>
            <a:r>
              <a:rPr lang="en-US" dirty="0" err="1" smtClean="0"/>
              <a:t>alias_event_log</a:t>
            </a:r>
            <a:endParaRPr lang="en-US" dirty="0" smtClean="0"/>
          </a:p>
          <a:p>
            <a:pPr lvl="2"/>
            <a:r>
              <a:rPr lang="en-US" dirty="0" smtClean="0"/>
              <a:t>Check for errors in the event log</a:t>
            </a:r>
          </a:p>
          <a:p>
            <a:r>
              <a:rPr lang="en-US" dirty="0" smtClean="0"/>
              <a:t>Schedules Tasks</a:t>
            </a:r>
          </a:p>
          <a:p>
            <a:pPr lvl="1"/>
            <a:r>
              <a:rPr lang="en-US" dirty="0" err="1" smtClean="0"/>
              <a:t>alias_sched_all</a:t>
            </a:r>
            <a:endParaRPr lang="en-US" dirty="0" smtClean="0"/>
          </a:p>
          <a:p>
            <a:pPr lvl="2"/>
            <a:r>
              <a:rPr lang="en-US" dirty="0" smtClean="0"/>
              <a:t>No scheduled jobs have failed</a:t>
            </a:r>
          </a:p>
          <a:p>
            <a:pPr lvl="1"/>
            <a:r>
              <a:rPr lang="en-US" dirty="0" err="1" smtClean="0"/>
              <a:t>alias_sched_long</a:t>
            </a:r>
            <a:endParaRPr lang="en-US" dirty="0" smtClean="0"/>
          </a:p>
          <a:p>
            <a:pPr lvl="2"/>
            <a:r>
              <a:rPr lang="en-US" dirty="0" smtClean="0"/>
              <a:t>No task has been running for longer then a given time.</a:t>
            </a:r>
          </a:p>
          <a:p>
            <a:pPr lvl="1"/>
            <a:r>
              <a:rPr lang="en-US" dirty="0" err="1" smtClean="0"/>
              <a:t>alias_sched_task</a:t>
            </a:r>
            <a:endParaRPr lang="en-US" dirty="0" smtClean="0"/>
          </a:p>
          <a:p>
            <a:pPr lvl="2"/>
            <a:r>
              <a:rPr lang="en-US" dirty="0" smtClean="0"/>
              <a:t>Check if a given task succeeded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  <a:p>
            <a:pPr lvl="1"/>
            <a:r>
              <a:rPr lang="en-US" dirty="0" err="1" smtClean="0"/>
              <a:t>alias_updates</a:t>
            </a:r>
            <a:endParaRPr lang="en-US" dirty="0" smtClean="0"/>
          </a:p>
          <a:p>
            <a:pPr lvl="2"/>
            <a:r>
              <a:rPr lang="en-US" dirty="0" smtClean="0"/>
              <a:t>Check that updates are applied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 of the box aliases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Processes</a:t>
            </a:r>
          </a:p>
          <a:p>
            <a:pPr lvl="1"/>
            <a:r>
              <a:rPr lang="en-US" smtClean="0"/>
              <a:t>alias_service</a:t>
            </a:r>
          </a:p>
          <a:p>
            <a:pPr lvl="2"/>
            <a:r>
              <a:rPr lang="en-US" smtClean="0"/>
              <a:t>All services in “sensible state”</a:t>
            </a:r>
          </a:p>
          <a:p>
            <a:pPr lvl="1"/>
            <a:r>
              <a:rPr lang="en-US" smtClean="0"/>
              <a:t>alias_service_ex</a:t>
            </a:r>
          </a:p>
          <a:p>
            <a:pPr lvl="2"/>
            <a:r>
              <a:rPr lang="en-US" smtClean="0"/>
              <a:t>All services in “sensible state” (exclude various services)</a:t>
            </a:r>
          </a:p>
          <a:p>
            <a:pPr lvl="1"/>
            <a:r>
              <a:rPr lang="en-US" smtClean="0"/>
              <a:t>alias_process</a:t>
            </a:r>
          </a:p>
          <a:p>
            <a:pPr lvl="2"/>
            <a:r>
              <a:rPr lang="en-US" smtClean="0"/>
              <a:t>A process must be running</a:t>
            </a:r>
          </a:p>
          <a:p>
            <a:pPr lvl="1"/>
            <a:r>
              <a:rPr lang="en-US" smtClean="0"/>
              <a:t>alias_process_stopped</a:t>
            </a:r>
          </a:p>
          <a:p>
            <a:pPr lvl="2"/>
            <a:r>
              <a:rPr lang="en-US" smtClean="0"/>
              <a:t>A process must not be running</a:t>
            </a:r>
          </a:p>
          <a:p>
            <a:pPr lvl="1"/>
            <a:r>
              <a:rPr lang="en-US" smtClean="0"/>
              <a:t>alias_process_count</a:t>
            </a:r>
          </a:p>
          <a:p>
            <a:pPr lvl="2"/>
            <a:r>
              <a:rPr lang="en-US" smtClean="0"/>
              <a:t>A process must not have more then X instances</a:t>
            </a:r>
          </a:p>
          <a:p>
            <a:pPr lvl="1"/>
            <a:r>
              <a:rPr lang="en-US" smtClean="0"/>
              <a:t>alias_process_hung</a:t>
            </a:r>
          </a:p>
          <a:p>
            <a:pPr lvl="2"/>
            <a:r>
              <a:rPr lang="en-US" smtClean="0"/>
              <a:t>A process must not be hung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 of the box aliases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0.3.9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Crash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Google break pad </a:t>
            </a:r>
          </a:p>
          <a:p>
            <a:pPr lvl="1"/>
            <a:r>
              <a:rPr lang="en-US" dirty="0" smtClean="0"/>
              <a:t>same as Google Chrome, Mozilla Firefox,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Three options (not mutually exclusive)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Send crash dumps to crash.nsclient.org</a:t>
            </a:r>
          </a:p>
          <a:p>
            <a:pPr marL="1200150" lvl="2" indent="-342900"/>
            <a:r>
              <a:rPr lang="en-US" dirty="0" smtClean="0"/>
              <a:t>Server can be changed </a:t>
            </a:r>
          </a:p>
          <a:p>
            <a:pPr marL="1657350" lvl="3" indent="-342900"/>
            <a:r>
              <a:rPr lang="en-US" dirty="0" smtClean="0"/>
              <a:t>if you want to have an internal server or proxy server.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Store crash dumps for analysis</a:t>
            </a:r>
          </a:p>
          <a:p>
            <a:pPr marL="1200150" lvl="2" indent="-342900"/>
            <a:r>
              <a:rPr lang="en-US" dirty="0" smtClean="0"/>
              <a:t>Will also be checked with </a:t>
            </a:r>
            <a:r>
              <a:rPr lang="en-US" dirty="0" err="1" smtClean="0"/>
              <a:t>check_nscp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Restart service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[crash]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restart=1</a:t>
            </a: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service_name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nsclientpp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submit=0</a:t>
            </a: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=http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://crash.nsclient.org/submit</a:t>
            </a: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archive=1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#folder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appfolder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&gt;/dumps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Configuring Crash Handling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0.3.9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Miscellaneous 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Windows Monitoring and NSClient++</a:t>
            </a:r>
          </a:p>
          <a:p>
            <a:pPr lvl="1"/>
            <a:r>
              <a:rPr lang="en-US" noProof="1" smtClean="0"/>
              <a:t>Quick Introduction</a:t>
            </a:r>
            <a:endParaRPr lang="en-US" dirty="0" smtClean="0"/>
          </a:p>
          <a:p>
            <a:r>
              <a:rPr lang="en-US" dirty="0" smtClean="0"/>
              <a:t>What’s new in 0.3.9</a:t>
            </a:r>
          </a:p>
          <a:p>
            <a:pPr lvl="1"/>
            <a:r>
              <a:rPr lang="en-US" dirty="0" smtClean="0"/>
              <a:t>Disk/File</a:t>
            </a:r>
            <a:r>
              <a:rPr lang="en-US" dirty="0" smtClean="0"/>
              <a:t>/*</a:t>
            </a:r>
          </a:p>
          <a:p>
            <a:pPr lvl="1"/>
            <a:r>
              <a:rPr lang="en-US" dirty="0" smtClean="0"/>
              <a:t>Scheduled Tasks</a:t>
            </a:r>
          </a:p>
          <a:p>
            <a:pPr lvl="1"/>
            <a:r>
              <a:rPr lang="en-US" dirty="0" smtClean="0"/>
              <a:t>Aliases</a:t>
            </a:r>
          </a:p>
          <a:p>
            <a:pPr lvl="1"/>
            <a:r>
              <a:rPr lang="en-US" dirty="0" smtClean="0"/>
              <a:t>Crash Handling</a:t>
            </a:r>
          </a:p>
          <a:p>
            <a:r>
              <a:rPr lang="en-US" dirty="0" smtClean="0"/>
              <a:t>What’s new in </a:t>
            </a:r>
            <a:r>
              <a:rPr lang="en-US" dirty="0" smtClean="0"/>
              <a:t>0.4.0</a:t>
            </a:r>
          </a:p>
          <a:p>
            <a:pPr lvl="1"/>
            <a:r>
              <a:rPr lang="en-US" dirty="0" smtClean="0"/>
              <a:t>New core</a:t>
            </a:r>
            <a:endParaRPr lang="en-US" dirty="0"/>
          </a:p>
          <a:p>
            <a:pPr lvl="1"/>
            <a:r>
              <a:rPr lang="en-US" dirty="0" smtClean="0"/>
              <a:t>Unix support</a:t>
            </a:r>
          </a:p>
          <a:p>
            <a:pPr lvl="1"/>
            <a:r>
              <a:rPr lang="en-US" dirty="0" smtClean="0"/>
              <a:t>New settings subsystem</a:t>
            </a:r>
          </a:p>
          <a:p>
            <a:pPr lvl="1"/>
            <a:r>
              <a:rPr lang="en-US" dirty="0" smtClean="0"/>
              <a:t>New protocol</a:t>
            </a:r>
          </a:p>
          <a:p>
            <a:pPr lvl="1"/>
            <a:r>
              <a:rPr lang="en-US" dirty="0" smtClean="0"/>
              <a:t>Python Scripting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end of NSClient++!</a:t>
            </a:r>
          </a:p>
          <a:p>
            <a:r>
              <a:rPr lang="en-US" dirty="0" smtClean="0"/>
              <a:t>Q/A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NSCA</a:t>
            </a:r>
          </a:p>
          <a:p>
            <a:pPr lvl="1"/>
            <a:r>
              <a:rPr lang="en-US" dirty="0" smtClean="0"/>
              <a:t>Fixed problems with sending ”many” results back</a:t>
            </a:r>
          </a:p>
          <a:p>
            <a:r>
              <a:rPr lang="en-US" dirty="0" smtClean="0"/>
              <a:t>NRPE</a:t>
            </a:r>
          </a:p>
          <a:p>
            <a:pPr lvl="1"/>
            <a:r>
              <a:rPr lang="en-US" dirty="0" smtClean="0"/>
              <a:t>Added support for large payloads</a:t>
            </a:r>
          </a:p>
          <a:p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Added ”</a:t>
            </a:r>
            <a:r>
              <a:rPr lang="en-US" dirty="0" err="1" smtClean="0"/>
              <a:t>check_nscp</a:t>
            </a:r>
            <a:r>
              <a:rPr lang="en-US" dirty="0" smtClean="0"/>
              <a:t>” to check health of NSClient++</a:t>
            </a:r>
          </a:p>
          <a:p>
            <a:pPr lvl="1"/>
            <a:r>
              <a:rPr lang="en-US" dirty="0"/>
              <a:t>Added new check for running other checks ”with a timeout”</a:t>
            </a:r>
          </a:p>
          <a:p>
            <a:pPr lvl="1"/>
            <a:r>
              <a:rPr lang="en-US" dirty="0"/>
              <a:t>Added new negate check (to negate the result of another check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filters (read </a:t>
            </a:r>
            <a:r>
              <a:rPr lang="en-US" dirty="0" err="1" smtClean="0"/>
              <a:t>CheckEventLog</a:t>
            </a:r>
            <a:r>
              <a:rPr lang="en-US" dirty="0" smtClean="0"/>
              <a:t> et al)</a:t>
            </a:r>
          </a:p>
          <a:p>
            <a:pPr lvl="1"/>
            <a:r>
              <a:rPr lang="en-US" dirty="0" smtClean="0"/>
              <a:t>Many fixes and additions (regular expressions)</a:t>
            </a:r>
          </a:p>
          <a:p>
            <a:r>
              <a:rPr lang="en-US" dirty="0" smtClean="0"/>
              <a:t>Process checks</a:t>
            </a:r>
          </a:p>
          <a:p>
            <a:pPr lvl="1"/>
            <a:r>
              <a:rPr lang="en-US" dirty="0" smtClean="0"/>
              <a:t>Added support for checking if processes has ”hung”</a:t>
            </a:r>
          </a:p>
          <a:p>
            <a:r>
              <a:rPr lang="en-US" dirty="0" smtClean="0"/>
              <a:t>Performance data</a:t>
            </a:r>
          </a:p>
          <a:p>
            <a:pPr lvl="1"/>
            <a:r>
              <a:rPr lang="en-US" dirty="0" smtClean="0"/>
              <a:t>Added it to many places where it was intermittently missing before</a:t>
            </a:r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stuff (The highlights)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Whats to come?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87197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Roadmap (rough)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</a:t>
            </a:r>
            <a:r>
              <a:rPr lang="en-US" noProof="1"/>
              <a:t>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Overview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Brand new core based upon libraries</a:t>
            </a:r>
          </a:p>
          <a:p>
            <a:pPr lvl="1"/>
            <a:r>
              <a:rPr lang="en-US" dirty="0" smtClean="0"/>
              <a:t>Things should *work* not just “work”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modular and </a:t>
            </a:r>
            <a:r>
              <a:rPr lang="en-US" dirty="0" smtClean="0"/>
              <a:t>extensible</a:t>
            </a:r>
          </a:p>
          <a:p>
            <a:r>
              <a:rPr lang="en-US" dirty="0" smtClean="0"/>
              <a:t>Unix support</a:t>
            </a:r>
          </a:p>
          <a:p>
            <a:pPr lvl="1"/>
            <a:r>
              <a:rPr lang="en-US" dirty="0" smtClean="0"/>
              <a:t>Both as a client and server</a:t>
            </a:r>
          </a:p>
          <a:p>
            <a:r>
              <a:rPr lang="en-US" dirty="0" smtClean="0"/>
              <a:t>New settings subsystem</a:t>
            </a:r>
          </a:p>
          <a:p>
            <a:pPr lvl="1"/>
            <a:r>
              <a:rPr lang="en-US" dirty="0" smtClean="0"/>
              <a:t>Registry, improved </a:t>
            </a:r>
            <a:r>
              <a:rPr lang="en-US" dirty="0" err="1" smtClean="0"/>
              <a:t>ini</a:t>
            </a:r>
            <a:r>
              <a:rPr lang="en-US" dirty="0" smtClean="0"/>
              <a:t> support, </a:t>
            </a:r>
            <a:r>
              <a:rPr lang="en-US" b="1" dirty="0" smtClean="0"/>
              <a:t>http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NSCP (HTTP(s), MQ, Native)</a:t>
            </a:r>
          </a:p>
          <a:p>
            <a:r>
              <a:rPr lang="en-US" dirty="0" smtClean="0"/>
              <a:t>Distributed monitoring</a:t>
            </a:r>
          </a:p>
          <a:p>
            <a:pPr lvl="1"/>
            <a:r>
              <a:rPr lang="en-US" dirty="0" smtClean="0"/>
              <a:t>Many new things in this area (including MQ)</a:t>
            </a:r>
          </a:p>
          <a:p>
            <a:r>
              <a:rPr lang="en-US" dirty="0" smtClean="0"/>
              <a:t>Python </a:t>
            </a:r>
            <a:r>
              <a:rPr lang="en-US" dirty="0" smtClean="0"/>
              <a:t>scripting</a:t>
            </a:r>
          </a:p>
          <a:p>
            <a:pPr lvl="1"/>
            <a:r>
              <a:rPr lang="en-US" dirty="0" smtClean="0"/>
              <a:t>Primary goal (for me) is to create </a:t>
            </a:r>
            <a:r>
              <a:rPr lang="en-US" dirty="0" smtClean="0"/>
              <a:t>“unit-test”</a:t>
            </a:r>
            <a:endParaRPr lang="en-US" dirty="0" smtClean="0"/>
          </a:p>
          <a:p>
            <a:r>
              <a:rPr lang="en-US" dirty="0"/>
              <a:t>Updated installer</a:t>
            </a:r>
          </a:p>
          <a:p>
            <a:pPr lvl="1"/>
            <a:r>
              <a:rPr lang="en-US" dirty="0" err="1"/>
              <a:t>Wix</a:t>
            </a:r>
            <a:r>
              <a:rPr lang="en-US" dirty="0"/>
              <a:t> 3.5, more customizable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0.4.0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“Monitoring Kits”</a:t>
            </a:r>
            <a:endParaRPr lang="en-US" dirty="0" smtClean="0"/>
          </a:p>
          <a:p>
            <a:pPr lvl="1"/>
            <a:r>
              <a:rPr lang="en-US" dirty="0" smtClean="0"/>
              <a:t>Monitoring </a:t>
            </a:r>
            <a:r>
              <a:rPr lang="en-US" dirty="0" smtClean="0"/>
              <a:t>solutions for </a:t>
            </a:r>
            <a:r>
              <a:rPr lang="en-US" dirty="0" smtClean="0"/>
              <a:t>“standard things</a:t>
            </a:r>
            <a:r>
              <a:rPr lang="en-US" dirty="0" smtClean="0"/>
              <a:t>”</a:t>
            </a:r>
            <a:endParaRPr lang="en-US" dirty="0"/>
          </a:p>
          <a:p>
            <a:pPr lvl="0"/>
            <a:r>
              <a:rPr lang="en-US" dirty="0"/>
              <a:t>New windows </a:t>
            </a:r>
            <a:r>
              <a:rPr lang="en-US" dirty="0" smtClean="0"/>
              <a:t>check-</a:t>
            </a:r>
            <a:r>
              <a:rPr lang="en-US" dirty="0" err="1" smtClean="0"/>
              <a:t>subsytem</a:t>
            </a:r>
            <a:endParaRPr lang="en-US" dirty="0" smtClean="0"/>
          </a:p>
          <a:p>
            <a:pPr lvl="1"/>
            <a:r>
              <a:rPr lang="en-US" dirty="0" smtClean="0"/>
              <a:t>More modern and less arcane </a:t>
            </a:r>
            <a:r>
              <a:rPr lang="en-US" dirty="0" smtClean="0"/>
              <a:t>(no NT4 support)</a:t>
            </a:r>
            <a:endParaRPr lang="en-US" dirty="0" smtClean="0"/>
          </a:p>
          <a:p>
            <a:pPr lvl="1"/>
            <a:r>
              <a:rPr lang="en-US" dirty="0" smtClean="0"/>
              <a:t>Remote checking</a:t>
            </a:r>
            <a:endParaRPr lang="en-US" dirty="0"/>
          </a:p>
          <a:p>
            <a:r>
              <a:rPr lang="en-US" dirty="0" err="1" smtClean="0"/>
              <a:t>.Net</a:t>
            </a:r>
            <a:r>
              <a:rPr lang="en-US" dirty="0" smtClean="0"/>
              <a:t> plugin </a:t>
            </a:r>
            <a:r>
              <a:rPr lang="en-US" dirty="0" smtClean="0"/>
              <a:t>support</a:t>
            </a:r>
            <a:endParaRPr lang="en-US" dirty="0" smtClean="0"/>
          </a:p>
          <a:p>
            <a:pPr lvl="1"/>
            <a:r>
              <a:rPr lang="en-US" dirty="0" smtClean="0"/>
              <a:t>Possibly internal VBA scripting support</a:t>
            </a:r>
          </a:p>
          <a:p>
            <a:r>
              <a:rPr lang="en-US" dirty="0" smtClean="0"/>
              <a:t>Metrics cache and aggregation</a:t>
            </a:r>
          </a:p>
          <a:p>
            <a:pPr lvl="1"/>
            <a:r>
              <a:rPr lang="en-US" dirty="0" smtClean="0"/>
              <a:t>Lightweight version of CEP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crit</a:t>
            </a:r>
            <a:r>
              <a:rPr lang="en-US" dirty="0" smtClean="0"/>
              <a:t>=</a:t>
            </a:r>
            <a:r>
              <a:rPr lang="en-US" dirty="0" err="1" smtClean="0"/>
              <a:t>cpu</a:t>
            </a:r>
            <a:r>
              <a:rPr lang="en-US" dirty="0" smtClean="0"/>
              <a:t> &gt; 80% AND </a:t>
            </a:r>
            <a:r>
              <a:rPr lang="en-US" dirty="0" err="1" smtClean="0"/>
              <a:t>transactions_per_sec</a:t>
            </a:r>
            <a:r>
              <a:rPr lang="en-US" dirty="0" smtClean="0"/>
              <a:t> &lt; 10</a:t>
            </a:r>
            <a:r>
              <a:rPr lang="en-US" dirty="0" smtClean="0"/>
              <a:t>”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coming 0.4.2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Filter-like API (in addition to options)</a:t>
            </a:r>
          </a:p>
          <a:p>
            <a:pPr lvl="1"/>
            <a:r>
              <a:rPr lang="en-US" dirty="0"/>
              <a:t>“warn=any drive &gt; 90% OR c: &gt; 80%”</a:t>
            </a:r>
          </a:p>
          <a:p>
            <a:r>
              <a:rPr lang="en-US" dirty="0" smtClean="0"/>
              <a:t>Remote </a:t>
            </a:r>
            <a:r>
              <a:rPr lang="en-US" dirty="0" smtClean="0"/>
              <a:t>updates/upgrades</a:t>
            </a:r>
          </a:p>
          <a:p>
            <a:pPr lvl="1"/>
            <a:r>
              <a:rPr lang="en-US" dirty="0" smtClean="0"/>
              <a:t>Allow NSCP to upgrade itself</a:t>
            </a:r>
          </a:p>
          <a:p>
            <a:r>
              <a:rPr lang="en-US" dirty="0" smtClean="0"/>
              <a:t>“port” of the “standard plugins”?</a:t>
            </a:r>
          </a:p>
          <a:p>
            <a:pPr lvl="1"/>
            <a:r>
              <a:rPr lang="en-US" dirty="0" smtClean="0"/>
              <a:t>Run your favorite </a:t>
            </a:r>
            <a:r>
              <a:rPr lang="en-US" dirty="0" err="1" smtClean="0"/>
              <a:t>check_xxx</a:t>
            </a:r>
            <a:r>
              <a:rPr lang="en-US" dirty="0" smtClean="0"/>
              <a:t> from inside NSClient++</a:t>
            </a:r>
          </a:p>
          <a:p>
            <a:r>
              <a:rPr lang="en-US" dirty="0" smtClean="0"/>
              <a:t>Unix plugins?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CheckCPU</a:t>
            </a:r>
            <a:r>
              <a:rPr lang="en-US" dirty="0" smtClean="0"/>
              <a:t> on </a:t>
            </a:r>
            <a:r>
              <a:rPr lang="en-US" dirty="0" err="1" smtClean="0"/>
              <a:t>unix</a:t>
            </a:r>
            <a:r>
              <a:rPr lang="en-US" dirty="0" smtClean="0"/>
              <a:t> machines?</a:t>
            </a:r>
          </a:p>
          <a:p>
            <a:r>
              <a:rPr lang="en-US" dirty="0" smtClean="0"/>
              <a:t>Client/web Interface?</a:t>
            </a:r>
          </a:p>
          <a:p>
            <a:pPr lvl="1"/>
            <a:r>
              <a:rPr lang="en-US" dirty="0" smtClean="0"/>
              <a:t>A nice little program (</a:t>
            </a:r>
            <a:r>
              <a:rPr lang="en-US" dirty="0" err="1" smtClean="0"/>
              <a:t>systray</a:t>
            </a:r>
            <a:r>
              <a:rPr lang="en-US" dirty="0" smtClean="0"/>
              <a:t>)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Let me know what you would like to see!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might be coming?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0.4.0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 new core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wikia.com/bttf/images/6/64/Flux-Capac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flux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why it was so long in the making</a:t>
            </a:r>
          </a:p>
          <a:p>
            <a:pPr lvl="1"/>
            <a:r>
              <a:rPr lang="en-US" dirty="0" smtClean="0"/>
              <a:t>Merging each new version took forever!</a:t>
            </a:r>
          </a:p>
          <a:p>
            <a:r>
              <a:rPr lang="en-US" dirty="0" smtClean="0"/>
              <a:t>New internal protocol</a:t>
            </a:r>
          </a:p>
          <a:p>
            <a:pPr lvl="1"/>
            <a:r>
              <a:rPr lang="en-US" dirty="0" smtClean="0"/>
              <a:t>Removed all internal “limits</a:t>
            </a:r>
            <a:r>
              <a:rPr lang="en-US" dirty="0" smtClean="0"/>
              <a:t>” (think buffer sizes)</a:t>
            </a:r>
            <a:endParaRPr lang="en-US" dirty="0" smtClean="0"/>
          </a:p>
          <a:p>
            <a:pPr lvl="1"/>
            <a:r>
              <a:rPr lang="en-US" dirty="0" smtClean="0"/>
              <a:t>Allows many new features</a:t>
            </a:r>
          </a:p>
          <a:p>
            <a:pPr lvl="1"/>
            <a:r>
              <a:rPr lang="en-US" dirty="0" smtClean="0"/>
              <a:t>Allows much more advanced internal </a:t>
            </a:r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Allows for “non NRPE based checks”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 lot of new bugs?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is the scary part (for me)</a:t>
            </a:r>
            <a:endParaRPr lang="en-US" dirty="0" smtClean="0"/>
          </a:p>
          <a:p>
            <a:pPr lvl="2"/>
            <a:r>
              <a:rPr lang="en-US" dirty="0" smtClean="0"/>
              <a:t>but my testing has show it seems very stable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completely new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Windows Monitoring </a:t>
            </a:r>
            <a:br>
              <a:rPr lang="en-US" noProof="1" smtClean="0"/>
            </a:br>
            <a:r>
              <a:rPr lang="en-US" noProof="1" smtClean="0"/>
              <a:t>and NSClient++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Quick Introduction</a:t>
            </a:r>
            <a:endParaRPr lang="en-US" noProof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214950"/>
            <a:ext cx="3733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0.4.0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Unix support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question…</a:t>
            </a:r>
          </a:p>
          <a:p>
            <a:pPr lvl="1"/>
            <a:r>
              <a:rPr lang="en-US" dirty="0" smtClean="0"/>
              <a:t>Since </a:t>
            </a:r>
            <a:r>
              <a:rPr lang="en-US" dirty="0" smtClean="0"/>
              <a:t>no one seems to like to program on Windows</a:t>
            </a:r>
          </a:p>
          <a:p>
            <a:pPr lvl="2"/>
            <a:r>
              <a:rPr lang="en-US" dirty="0" smtClean="0"/>
              <a:t>I brought NSClient++ to “</a:t>
            </a:r>
            <a:r>
              <a:rPr lang="en-US" dirty="0" err="1" smtClean="0"/>
              <a:t>unix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/>
              <a:t>Because I can</a:t>
            </a:r>
          </a:p>
          <a:p>
            <a:pPr lvl="2"/>
            <a:r>
              <a:rPr lang="en-US" dirty="0" smtClean="0"/>
              <a:t>With the new core comes portability</a:t>
            </a:r>
          </a:p>
          <a:p>
            <a:pPr lvl="2"/>
            <a:r>
              <a:rPr lang="en-US" dirty="0" smtClean="0"/>
              <a:t>So, perhaps the better question was:</a:t>
            </a:r>
          </a:p>
          <a:p>
            <a:pPr lvl="3"/>
            <a:r>
              <a:rPr lang="en-US" dirty="0" smtClean="0"/>
              <a:t>Why not?</a:t>
            </a:r>
          </a:p>
          <a:p>
            <a:r>
              <a:rPr lang="en-US" dirty="0" smtClean="0"/>
              <a:t>Will NOT be supported for some time though</a:t>
            </a:r>
          </a:p>
          <a:p>
            <a:pPr lvl="1"/>
            <a:r>
              <a:rPr lang="en-US" dirty="0" smtClean="0"/>
              <a:t>Unless someone wants to help out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Why?!?!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0.4.0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New Settings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settings subsystem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2"/>
                </a:solidFill>
              </a:rPr>
              <a:t>/settings/</a:t>
            </a:r>
            <a:r>
              <a:rPr lang="en-US" dirty="0" smtClean="0"/>
              <a:t>NRPE</a:t>
            </a:r>
            <a:r>
              <a:rPr lang="en-US" b="1" dirty="0" smtClean="0">
                <a:solidFill>
                  <a:schemeClr val="accent2"/>
                </a:solidFill>
              </a:rPr>
              <a:t>/</a:t>
            </a:r>
            <a:r>
              <a:rPr lang="en-US" dirty="0" smtClean="0"/>
              <a:t>server]</a:t>
            </a:r>
          </a:p>
          <a:p>
            <a:pPr lvl="1"/>
            <a:r>
              <a:rPr lang="en-US" dirty="0" smtClean="0"/>
              <a:t>allow arguments=false</a:t>
            </a:r>
          </a:p>
          <a:p>
            <a:r>
              <a:rPr lang="en-US" dirty="0" smtClean="0"/>
              <a:t>Instead of </a:t>
            </a:r>
          </a:p>
          <a:p>
            <a:pPr lvl="1"/>
            <a:r>
              <a:rPr lang="en-US" dirty="0" smtClean="0"/>
              <a:t>[NRPE Server]</a:t>
            </a:r>
          </a:p>
          <a:p>
            <a:pPr lvl="1"/>
            <a:r>
              <a:rPr lang="en-US" dirty="0" err="1" smtClean="0"/>
              <a:t>allow_arguments</a:t>
            </a:r>
            <a:r>
              <a:rPr lang="en-US" dirty="0" smtClean="0"/>
              <a:t>=false</a:t>
            </a:r>
          </a:p>
          <a:p>
            <a:r>
              <a:rPr lang="en-US" dirty="0" smtClean="0"/>
              <a:t>Why did I do this?</a:t>
            </a:r>
          </a:p>
          <a:p>
            <a:pPr lvl="1"/>
            <a:r>
              <a:rPr lang="en-US" dirty="0" smtClean="0"/>
              <a:t>Because it was fun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Number of options has started to explode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Simpler to use the registry (as well as xml?)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Settings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Since settings </a:t>
            </a:r>
            <a:r>
              <a:rPr lang="en-US" dirty="0" smtClean="0"/>
              <a:t>have “url:s”</a:t>
            </a:r>
          </a:p>
          <a:p>
            <a:pPr lvl="1"/>
            <a:r>
              <a:rPr lang="en-US" sz="2000" dirty="0" smtClean="0"/>
              <a:t>old://${exe-path}/nsc.ini</a:t>
            </a:r>
          </a:p>
          <a:p>
            <a:pPr lvl="1"/>
            <a:r>
              <a:rPr lang="en-US" sz="2000" dirty="0" smtClean="0"/>
              <a:t>ini://${base-path}/nsclient.ini</a:t>
            </a:r>
          </a:p>
          <a:p>
            <a:pPr lvl="1"/>
            <a:r>
              <a:rPr lang="en-US" sz="2000" dirty="0" smtClean="0"/>
              <a:t>registry://HKEY_LOCAL_MACHINE/software/NSClient++</a:t>
            </a:r>
          </a:p>
          <a:p>
            <a:pPr lvl="1"/>
            <a:r>
              <a:rPr lang="en-US" sz="2000" dirty="0" smtClean="0"/>
              <a:t>http://my.central.server/config/${hostname}.ini</a:t>
            </a:r>
          </a:p>
          <a:p>
            <a:r>
              <a:rPr lang="en-US" dirty="0" smtClean="0"/>
              <a:t>Allows extensions (not via plugins though)</a:t>
            </a:r>
          </a:p>
          <a:p>
            <a:pPr lvl="1"/>
            <a:r>
              <a:rPr lang="en-US" dirty="0" smtClean="0"/>
              <a:t>Maybe in the future:</a:t>
            </a:r>
          </a:p>
          <a:p>
            <a:pPr lvl="2"/>
            <a:r>
              <a:rPr lang="en-US" dirty="0" smtClean="0"/>
              <a:t>lua://${base-path}/config.lua</a:t>
            </a:r>
          </a:p>
          <a:p>
            <a:pPr lvl="2"/>
            <a:r>
              <a:rPr lang="en-US" dirty="0" smtClean="0"/>
              <a:t>python://${</a:t>
            </a:r>
            <a:r>
              <a:rPr lang="en-US" dirty="0"/>
              <a:t>base-path</a:t>
            </a:r>
            <a:r>
              <a:rPr lang="en-US" dirty="0" smtClean="0"/>
              <a:t>}/config.py</a:t>
            </a:r>
          </a:p>
          <a:p>
            <a:r>
              <a:rPr lang="en-US" dirty="0" smtClean="0"/>
              <a:t>You can mix and match:</a:t>
            </a:r>
          </a:p>
          <a:p>
            <a:pPr lvl="1"/>
            <a:r>
              <a:rPr lang="en-US" sz="1600" dirty="0" smtClean="0"/>
              <a:t>ini://${base-path}/nsclient.ini</a:t>
            </a:r>
          </a:p>
          <a:p>
            <a:pPr lvl="2"/>
            <a:r>
              <a:rPr lang="en-US" dirty="0" smtClean="0"/>
              <a:t>Can “include”:</a:t>
            </a:r>
          </a:p>
          <a:p>
            <a:pPr lvl="2"/>
            <a:r>
              <a:rPr lang="en-US" dirty="0" smtClean="0"/>
              <a:t>registry://HKEY_LOCAL_MACHINE/software/NSClient++</a:t>
            </a:r>
          </a:p>
          <a:p>
            <a:pPr lvl="2"/>
            <a:r>
              <a:rPr lang="en-US" dirty="0" smtClean="0"/>
              <a:t>Which in turn includes</a:t>
            </a:r>
          </a:p>
          <a:p>
            <a:pPr lvl="2"/>
            <a:r>
              <a:rPr lang="en-US" dirty="0" smtClean="0"/>
              <a:t>http://conf.server/${hostname}.conf</a:t>
            </a:r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What’s in it for you?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Ability to load the same plugin twice.</a:t>
            </a:r>
          </a:p>
          <a:p>
            <a:r>
              <a:rPr lang="en-US" dirty="0" smtClean="0"/>
              <a:t>Normal (default alias is </a:t>
            </a:r>
            <a:r>
              <a:rPr lang="en-US" b="1" dirty="0" smtClean="0"/>
              <a:t>python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[/modules]</a:t>
            </a:r>
          </a:p>
          <a:p>
            <a:pPr lvl="1"/>
            <a:r>
              <a:rPr lang="en-US" dirty="0" err="1" smtClean="0"/>
              <a:t>PytonScript</a:t>
            </a:r>
            <a:r>
              <a:rPr lang="en-US" dirty="0" smtClean="0"/>
              <a:t>=</a:t>
            </a:r>
          </a:p>
          <a:p>
            <a:pPr lvl="1"/>
            <a:r>
              <a:rPr lang="en-US" dirty="0" smtClean="0"/>
              <a:t>[/settings/</a:t>
            </a:r>
            <a:r>
              <a:rPr lang="en-US" b="1" dirty="0" smtClean="0"/>
              <a:t>python</a:t>
            </a:r>
            <a:r>
              <a:rPr lang="en-US" dirty="0" smtClean="0"/>
              <a:t>/scripts]</a:t>
            </a:r>
          </a:p>
          <a:p>
            <a:pPr lvl="1"/>
            <a:r>
              <a:rPr lang="en-US" dirty="0" smtClean="0"/>
              <a:t>test.py</a:t>
            </a:r>
          </a:p>
          <a:p>
            <a:r>
              <a:rPr lang="en-US" dirty="0" smtClean="0"/>
              <a:t>Multiple modules (define two aliases </a:t>
            </a:r>
            <a:r>
              <a:rPr lang="en-US" b="1" dirty="0" smtClean="0"/>
              <a:t>foo</a:t>
            </a:r>
            <a:r>
              <a:rPr lang="en-US" dirty="0" smtClean="0"/>
              <a:t> and </a:t>
            </a:r>
            <a:r>
              <a:rPr lang="en-US" b="1" dirty="0" smtClean="0"/>
              <a:t>bar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[/modules]</a:t>
            </a:r>
          </a:p>
          <a:p>
            <a:pPr lvl="1"/>
            <a:r>
              <a:rPr lang="en-US" b="1" dirty="0" smtClean="0"/>
              <a:t>foo</a:t>
            </a:r>
            <a:r>
              <a:rPr lang="en-US" dirty="0" smtClean="0"/>
              <a:t>=</a:t>
            </a:r>
            <a:r>
              <a:rPr lang="en-US" dirty="0" err="1" smtClean="0"/>
              <a:t>PytonScript</a:t>
            </a:r>
            <a:endParaRPr lang="en-US" dirty="0" smtClean="0"/>
          </a:p>
          <a:p>
            <a:pPr lvl="1"/>
            <a:r>
              <a:rPr lang="en-US" b="1" dirty="0" smtClean="0"/>
              <a:t>bar</a:t>
            </a:r>
            <a:r>
              <a:rPr lang="en-US" dirty="0" smtClean="0"/>
              <a:t>=</a:t>
            </a:r>
            <a:r>
              <a:rPr lang="en-US" dirty="0" err="1" smtClean="0"/>
              <a:t>PythonScript</a:t>
            </a:r>
            <a:endParaRPr lang="en-US" dirty="0" smtClean="0"/>
          </a:p>
          <a:p>
            <a:pPr lvl="1"/>
            <a:r>
              <a:rPr lang="en-US" dirty="0" smtClean="0"/>
              <a:t>[/settings/</a:t>
            </a:r>
            <a:r>
              <a:rPr lang="en-US" b="1" dirty="0" smtClean="0"/>
              <a:t>foo</a:t>
            </a:r>
            <a:r>
              <a:rPr lang="en-US" dirty="0" smtClean="0"/>
              <a:t>/scripts]</a:t>
            </a:r>
          </a:p>
          <a:p>
            <a:pPr lvl="1"/>
            <a:r>
              <a:rPr lang="en-US" dirty="0" smtClean="0"/>
              <a:t>test1.py</a:t>
            </a:r>
          </a:p>
          <a:p>
            <a:pPr lvl="1"/>
            <a:r>
              <a:rPr lang="en-US" dirty="0" smtClean="0"/>
              <a:t>[/settings/</a:t>
            </a:r>
            <a:r>
              <a:rPr lang="en-US" b="1" dirty="0" smtClean="0"/>
              <a:t>bar</a:t>
            </a:r>
            <a:r>
              <a:rPr lang="en-US" dirty="0" smtClean="0"/>
              <a:t>/scripts]</a:t>
            </a:r>
          </a:p>
          <a:p>
            <a:pPr lvl="1"/>
            <a:r>
              <a:rPr lang="en-US" dirty="0" smtClean="0"/>
              <a:t>test2.py</a:t>
            </a:r>
          </a:p>
          <a:p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Multiple modules and alias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depends…</a:t>
            </a:r>
          </a:p>
          <a:p>
            <a:pPr lvl="1"/>
            <a:r>
              <a:rPr lang="en-US" dirty="0" smtClean="0"/>
              <a:t>If you are “still” using </a:t>
            </a:r>
            <a:r>
              <a:rPr lang="en-US" dirty="0" err="1" smtClean="0"/>
              <a:t>check_nt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Probably not</a:t>
            </a:r>
          </a:p>
          <a:p>
            <a:pPr lvl="1"/>
            <a:r>
              <a:rPr lang="en-US" dirty="0" smtClean="0"/>
              <a:t>If you are using NSCA:</a:t>
            </a:r>
          </a:p>
          <a:p>
            <a:pPr lvl="2"/>
            <a:r>
              <a:rPr lang="en-US" dirty="0" smtClean="0"/>
              <a:t>Maybe not</a:t>
            </a:r>
          </a:p>
          <a:p>
            <a:pPr lvl="1"/>
            <a:r>
              <a:rPr lang="en-US" dirty="0" smtClean="0"/>
              <a:t>If you want to use all new features</a:t>
            </a:r>
          </a:p>
          <a:p>
            <a:pPr lvl="2"/>
            <a:r>
              <a:rPr lang="en-US" dirty="0" smtClean="0"/>
              <a:t>Yes</a:t>
            </a:r>
          </a:p>
          <a:p>
            <a:r>
              <a:rPr lang="en-US" dirty="0" smtClean="0"/>
              <a:t>How do I change?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pretty simple…</a:t>
            </a:r>
          </a:p>
          <a:p>
            <a:pPr lvl="2"/>
            <a:r>
              <a:rPr lang="en-US" dirty="0" err="1"/>
              <a:t>nscp</a:t>
            </a:r>
            <a:r>
              <a:rPr lang="en-US" dirty="0"/>
              <a:t> --settings --migrate-to </a:t>
            </a:r>
            <a:r>
              <a:rPr lang="en-US" dirty="0" err="1"/>
              <a:t>ini</a:t>
            </a:r>
            <a:endParaRPr lang="en-US" dirty="0"/>
          </a:p>
          <a:p>
            <a:pPr lvl="1"/>
            <a:r>
              <a:rPr lang="en-US" dirty="0"/>
              <a:t>(or)</a:t>
            </a:r>
          </a:p>
          <a:p>
            <a:pPr lvl="2"/>
            <a:r>
              <a:rPr lang="en-US" dirty="0" err="1"/>
              <a:t>nscp</a:t>
            </a:r>
            <a:r>
              <a:rPr lang="en-US" dirty="0"/>
              <a:t> --settings --migrate-to registry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 I need to change?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0.4.0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New protocol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390400" cy="44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Active NRPE</a:t>
            </a:r>
            <a:endParaRPr lang="sv-S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1299600" cy="24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64904"/>
            <a:ext cx="1299600" cy="24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4"/>
            <a:ext cx="1299600" cy="24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92896"/>
            <a:ext cx="1254000" cy="25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Active NSCP</a:t>
            </a:r>
            <a:endParaRPr lang="sv-SE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390400" cy="44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NSClient?</a:t>
            </a:r>
          </a:p>
          <a:p>
            <a:pPr lvl="1"/>
            <a:r>
              <a:rPr lang="en-US" dirty="0" smtClean="0"/>
              <a:t>A (pretty old) program</a:t>
            </a:r>
          </a:p>
          <a:p>
            <a:pPr lvl="2"/>
            <a:r>
              <a:rPr lang="en-US" dirty="0" err="1" smtClean="0"/>
              <a:t>pNSClient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 </a:t>
            </a:r>
            <a:r>
              <a:rPr lang="en-US" dirty="0" smtClean="0"/>
              <a:t>(pretty limited) protocol </a:t>
            </a:r>
          </a:p>
          <a:p>
            <a:pPr lvl="2"/>
            <a:r>
              <a:rPr lang="en-US" dirty="0" err="1" smtClean="0"/>
              <a:t>check_nt</a:t>
            </a:r>
            <a:endParaRPr lang="en-US" dirty="0" smtClean="0"/>
          </a:p>
          <a:p>
            <a:pPr lvl="1"/>
            <a:r>
              <a:rPr lang="en-US" dirty="0" smtClean="0"/>
              <a:t>A (pretty incorrect) concept</a:t>
            </a:r>
          </a:p>
          <a:p>
            <a:pPr lvl="2"/>
            <a:r>
              <a:rPr lang="en-US" dirty="0" smtClean="0"/>
              <a:t>”Windows monitoring”</a:t>
            </a:r>
          </a:p>
          <a:p>
            <a:endParaRPr lang="en-US" dirty="0" smtClean="0"/>
          </a:p>
          <a:p>
            <a:r>
              <a:rPr lang="en-US" dirty="0" smtClean="0"/>
              <a:t>What is it not?</a:t>
            </a:r>
          </a:p>
          <a:p>
            <a:pPr lvl="1"/>
            <a:r>
              <a:rPr lang="en-US" dirty="0" smtClean="0"/>
              <a:t>NSClient++!</a:t>
            </a:r>
          </a:p>
          <a:p>
            <a:pPr lvl="2"/>
            <a:r>
              <a:rPr lang="en-US" dirty="0" smtClean="0"/>
              <a:t>NSClient++ was written as a replacement for </a:t>
            </a:r>
            <a:r>
              <a:rPr lang="en-US" dirty="0" err="1" smtClean="0"/>
              <a:t>pNSClient</a:t>
            </a:r>
            <a:endParaRPr lang="en-US" dirty="0" smtClean="0"/>
          </a:p>
          <a:p>
            <a:pPr lvl="2"/>
            <a:r>
              <a:rPr lang="en-US" dirty="0" smtClean="0"/>
              <a:t>But it has evolved much since then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NSClient: Terminology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Allows more then one command to be sent</a:t>
            </a:r>
          </a:p>
          <a:p>
            <a:r>
              <a:rPr lang="en-GB" dirty="0" smtClean="0"/>
              <a:t>Used internally for plugins</a:t>
            </a:r>
          </a:p>
          <a:p>
            <a:r>
              <a:rPr lang="en-GB" dirty="0" smtClean="0"/>
              <a:t>Support both passive and active checks</a:t>
            </a:r>
          </a:p>
          <a:p>
            <a:r>
              <a:rPr lang="en-GB" dirty="0" smtClean="0"/>
              <a:t>Supports configuration, management, etc…</a:t>
            </a:r>
          </a:p>
          <a:p>
            <a:r>
              <a:rPr lang="en-GB" dirty="0" smtClean="0"/>
              <a:t>Extensible</a:t>
            </a:r>
          </a:p>
          <a:p>
            <a:endParaRPr lang="en-GB" dirty="0" smtClean="0"/>
          </a:p>
          <a:p>
            <a:r>
              <a:rPr lang="en-GB" dirty="0" smtClean="0"/>
              <a:t>But will also support:</a:t>
            </a:r>
          </a:p>
          <a:p>
            <a:pPr lvl="1"/>
            <a:r>
              <a:rPr lang="en-GB" dirty="0" smtClean="0"/>
              <a:t>Multiple locales (based on </a:t>
            </a:r>
            <a:r>
              <a:rPr lang="en-GB" dirty="0" err="1" smtClean="0"/>
              <a:t>utf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Unlimited </a:t>
            </a:r>
            <a:r>
              <a:rPr lang="en-GB" dirty="0" smtClean="0"/>
              <a:t>payloads </a:t>
            </a:r>
            <a:r>
              <a:rPr lang="en-GB" dirty="0" smtClean="0"/>
              <a:t>(soft configurable)</a:t>
            </a:r>
          </a:p>
          <a:p>
            <a:pPr lvl="1"/>
            <a:r>
              <a:rPr lang="en-GB" dirty="0" smtClean="0"/>
              <a:t>Support real performance data (not strings)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protocol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NSClient++</a:t>
            </a:r>
            <a:br>
              <a:rPr lang="en-US" noProof="1" smtClean="0"/>
            </a:br>
            <a:r>
              <a:rPr lang="en-US" noProof="1" smtClean="0"/>
              <a:t>What’s new 0.4.0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Distributed monitoring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Submission (evolution)</a:t>
            </a:r>
            <a:endParaRPr lang="en-US" dirty="0"/>
          </a:p>
        </p:txBody>
      </p:sp>
      <p:pic>
        <p:nvPicPr>
          <p:cNvPr id="8" name="old-ns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276400" cy="31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new-ns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276400" cy="31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full-ns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8276400" cy="31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Other scenarios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6210" y="4437112"/>
            <a:ext cx="7431580" cy="91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7934400" cy="27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310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 extension of the passive checks</a:t>
            </a:r>
          </a:p>
          <a:p>
            <a:pPr lvl="1"/>
            <a:r>
              <a:rPr lang="en-GB" dirty="0" smtClean="0"/>
              <a:t>”Something” can send notification events</a:t>
            </a:r>
          </a:p>
          <a:p>
            <a:pPr lvl="1"/>
            <a:r>
              <a:rPr lang="en-GB" dirty="0" smtClean="0"/>
              <a:t>”Something” can receive notification events</a:t>
            </a:r>
          </a:p>
          <a:p>
            <a:pPr lvl="1"/>
            <a:r>
              <a:rPr lang="en-GB" dirty="0" smtClean="0"/>
              <a:t>Agents can forward notification events</a:t>
            </a:r>
          </a:p>
          <a:p>
            <a:pPr lvl="1"/>
            <a:r>
              <a:rPr lang="en-GB" dirty="0"/>
              <a:t>Replaces </a:t>
            </a:r>
            <a:r>
              <a:rPr lang="en-GB" dirty="0" err="1"/>
              <a:t>NSCAListener</a:t>
            </a:r>
            <a:r>
              <a:rPr lang="en-GB" dirty="0"/>
              <a:t> </a:t>
            </a:r>
            <a:r>
              <a:rPr lang="en-GB" dirty="0" smtClean="0"/>
              <a:t>module</a:t>
            </a:r>
          </a:p>
          <a:p>
            <a:r>
              <a:rPr lang="en-GB" dirty="0" smtClean="0"/>
              <a:t>Supports routing</a:t>
            </a:r>
          </a:p>
          <a:p>
            <a:r>
              <a:rPr lang="en-GB" dirty="0" smtClean="0"/>
              <a:t>Not a one-to-one mapping.</a:t>
            </a:r>
          </a:p>
          <a:p>
            <a:pPr lvl="1"/>
            <a:r>
              <a:rPr lang="en-GB" dirty="0" smtClean="0"/>
              <a:t>Multiple consumers</a:t>
            </a:r>
          </a:p>
          <a:p>
            <a:pPr lvl="1"/>
            <a:r>
              <a:rPr lang="en-GB" dirty="0" smtClean="0"/>
              <a:t>multiple producers</a:t>
            </a:r>
          </a:p>
          <a:p>
            <a:r>
              <a:rPr lang="en-GB" dirty="0" smtClean="0"/>
              <a:t>Allows</a:t>
            </a:r>
          </a:p>
          <a:p>
            <a:pPr lvl="1"/>
            <a:r>
              <a:rPr lang="en-GB" dirty="0" smtClean="0"/>
              <a:t>Passive plugins (other then the built-in NSCA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Script and rule based routing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Submissions and handlers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/>
              <a:t>NSClient++</a:t>
            </a:r>
            <a:br>
              <a:rPr lang="en-US" noProof="1"/>
            </a:br>
            <a:r>
              <a:rPr lang="en-US" noProof="1"/>
              <a:t>What’s new 0.4.0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Python </a:t>
            </a:r>
            <a:r>
              <a:rPr lang="fr-FR" dirty="0" err="1" smtClean="0"/>
              <a:t>scripting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68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Built-in python scripting</a:t>
            </a:r>
          </a:p>
          <a:p>
            <a:r>
              <a:rPr lang="en-US" dirty="0" smtClean="0"/>
              <a:t>Has full API support</a:t>
            </a:r>
          </a:p>
          <a:p>
            <a:pPr lvl="1"/>
            <a:r>
              <a:rPr lang="en-US" dirty="0" smtClean="0"/>
              <a:t>Can build ”modules” in python</a:t>
            </a:r>
          </a:p>
          <a:p>
            <a:pPr lvl="1"/>
            <a:r>
              <a:rPr lang="en-US" dirty="0" smtClean="0"/>
              <a:t>Can access settings</a:t>
            </a:r>
          </a:p>
          <a:p>
            <a:pPr lvl="1"/>
            <a:r>
              <a:rPr lang="en-US" dirty="0" smtClean="0"/>
              <a:t>Can do “anything”</a:t>
            </a:r>
          </a:p>
          <a:p>
            <a:r>
              <a:rPr lang="en-US" dirty="0" smtClean="0"/>
              <a:t>Primarily used by me for unit-testing</a:t>
            </a:r>
          </a:p>
          <a:p>
            <a:r>
              <a:rPr lang="en-US" dirty="0" smtClean="0"/>
              <a:t>Requires a working python install</a:t>
            </a:r>
          </a:p>
          <a:p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NSClient++!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Le Roi est mort, vive le Roi!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0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0.4.x (</a:t>
            </a:r>
            <a:r>
              <a:rPr lang="en-US" dirty="0" err="1" smtClean="0"/>
              <a:t>ish</a:t>
            </a:r>
            <a:r>
              <a:rPr lang="en-US" dirty="0" smtClean="0"/>
              <a:t>) will be the last ”Windows” monitoring agent</a:t>
            </a:r>
          </a:p>
          <a:p>
            <a:r>
              <a:rPr lang="en-US" dirty="0" smtClean="0"/>
              <a:t>The idea is to make it more:</a:t>
            </a:r>
          </a:p>
          <a:p>
            <a:pPr lvl="1"/>
            <a:r>
              <a:rPr lang="en-US" dirty="0" smtClean="0"/>
              <a:t>A platform/client/server for distributed monitoring</a:t>
            </a:r>
          </a:p>
          <a:p>
            <a:pPr lvl="2"/>
            <a:r>
              <a:rPr lang="en-US" dirty="0" smtClean="0"/>
              <a:t>Regardless of </a:t>
            </a:r>
            <a:r>
              <a:rPr lang="en-US" dirty="0" err="1" smtClean="0"/>
              <a:t>os</a:t>
            </a:r>
            <a:r>
              <a:rPr lang="en-US" dirty="0" smtClean="0"/>
              <a:t>/system</a:t>
            </a:r>
          </a:p>
          <a:p>
            <a:pPr lvl="2"/>
            <a:r>
              <a:rPr lang="en-US" dirty="0" smtClean="0"/>
              <a:t>Regardless of Monitoring solutions</a:t>
            </a:r>
          </a:p>
          <a:p>
            <a:r>
              <a:rPr lang="en-US" dirty="0" smtClean="0"/>
              <a:t>Don’t worry…</a:t>
            </a:r>
          </a:p>
          <a:p>
            <a:pPr lvl="1"/>
            <a:r>
              <a:rPr lang="en-US" dirty="0"/>
              <a:t>It will still work just fine as a ”Windows Monitoring Agent”</a:t>
            </a:r>
          </a:p>
          <a:p>
            <a:pPr lvl="1"/>
            <a:r>
              <a:rPr lang="en-US" dirty="0"/>
              <a:t>But in addition to this you will be able to do more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 whats this all about?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211122"/>
            <a:ext cx="5857916" cy="26468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sv-SE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lbertus Medium" pitchFamily="34" charset="0"/>
              </a:rPr>
              <a:t>Q&amp;A</a:t>
            </a:r>
            <a:endParaRPr lang="sv-SE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r="5400000" sy="-100000" algn="bl" rotWithShape="0"/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NSClient++</a:t>
            </a:r>
          </a:p>
          <a:p>
            <a:pPr lvl="1"/>
            <a:r>
              <a:rPr lang="en-US" dirty="0" smtClean="0"/>
              <a:t>Freedom!</a:t>
            </a:r>
          </a:p>
          <a:p>
            <a:pPr lvl="2"/>
            <a:r>
              <a:rPr lang="en-US" dirty="0" smtClean="0"/>
              <a:t>Custom scripts</a:t>
            </a:r>
          </a:p>
          <a:p>
            <a:pPr lvl="2"/>
            <a:r>
              <a:rPr lang="en-US" dirty="0" smtClean="0"/>
              <a:t>Decentralized or centralized</a:t>
            </a:r>
          </a:p>
          <a:p>
            <a:pPr lvl="2"/>
            <a:r>
              <a:rPr lang="en-US" dirty="0" smtClean="0"/>
              <a:t>Active or Passive</a:t>
            </a:r>
          </a:p>
          <a:p>
            <a:pPr lvl="2"/>
            <a:r>
              <a:rPr lang="en-US" dirty="0" smtClean="0"/>
              <a:t>Can monitor “anything” </a:t>
            </a:r>
            <a:r>
              <a:rPr lang="en-US" dirty="0" smtClean="0"/>
              <a:t>(including your </a:t>
            </a:r>
            <a:r>
              <a:rPr lang="en-US" dirty="0" smtClean="0"/>
              <a:t>application)</a:t>
            </a:r>
          </a:p>
          <a:p>
            <a:pPr lvl="2"/>
            <a:r>
              <a:rPr lang="en-US" dirty="0" smtClean="0"/>
              <a:t>Can perform “tasks” (fix your </a:t>
            </a:r>
            <a:r>
              <a:rPr lang="en-US" dirty="0" smtClean="0"/>
              <a:t>problems)</a:t>
            </a:r>
            <a:endParaRPr lang="en-US" dirty="0" smtClean="0"/>
          </a:p>
          <a:p>
            <a:r>
              <a:rPr lang="en-US" dirty="0" smtClean="0"/>
              <a:t>Other options:</a:t>
            </a:r>
          </a:p>
          <a:p>
            <a:pPr lvl="1"/>
            <a:r>
              <a:rPr lang="en-US" dirty="0" smtClean="0"/>
              <a:t>SNMP</a:t>
            </a:r>
          </a:p>
          <a:p>
            <a:pPr lvl="2"/>
            <a:r>
              <a:rPr lang="en-US" dirty="0" smtClean="0"/>
              <a:t>Generally complex to use </a:t>
            </a:r>
            <a:r>
              <a:rPr lang="en-US" dirty="0" smtClean="0"/>
              <a:t>and </a:t>
            </a:r>
            <a:r>
              <a:rPr lang="en-US" dirty="0" smtClean="0"/>
              <a:t>limited on </a:t>
            </a:r>
            <a:r>
              <a:rPr lang="en-US" dirty="0" smtClean="0"/>
              <a:t>“standard” hardware</a:t>
            </a:r>
            <a:endParaRPr lang="en-US" dirty="0" smtClean="0"/>
          </a:p>
          <a:p>
            <a:pPr lvl="1"/>
            <a:r>
              <a:rPr lang="en-US" dirty="0" err="1" smtClean="0"/>
              <a:t>pNSClient</a:t>
            </a:r>
            <a:r>
              <a:rPr lang="en-US" dirty="0" smtClean="0"/>
              <a:t>/NRPE_NT/</a:t>
            </a:r>
            <a:r>
              <a:rPr lang="en-US" dirty="0" err="1" smtClean="0"/>
              <a:t>OpMonAgent</a:t>
            </a:r>
            <a:r>
              <a:rPr lang="en-US" dirty="0" smtClean="0"/>
              <a:t>/*</a:t>
            </a:r>
          </a:p>
          <a:p>
            <a:pPr lvl="2"/>
            <a:r>
              <a:rPr lang="en-US" dirty="0" smtClean="0"/>
              <a:t>Old, outdated and </a:t>
            </a:r>
            <a:r>
              <a:rPr lang="en-US" dirty="0" smtClean="0"/>
              <a:t>usually limited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“Agentless” WMI</a:t>
            </a:r>
          </a:p>
          <a:p>
            <a:pPr lvl="2"/>
            <a:r>
              <a:rPr lang="en-US" dirty="0" smtClean="0"/>
              <a:t>Limited functionality</a:t>
            </a:r>
          </a:p>
          <a:p>
            <a:pPr lvl="2"/>
            <a:r>
              <a:rPr lang="en-US" dirty="0" smtClean="0"/>
              <a:t>Enforces centralized and active monitoring</a:t>
            </a:r>
          </a:p>
          <a:p>
            <a:r>
              <a:rPr lang="en-US" dirty="0" smtClean="0"/>
              <a:t>But...</a:t>
            </a:r>
          </a:p>
          <a:p>
            <a:pPr lvl="1"/>
            <a:r>
              <a:rPr lang="en-US" dirty="0" smtClean="0"/>
              <a:t>I am biased, so might not want to take my word for it...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you use NSClient++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Michael Medin</a:t>
            </a:r>
          </a:p>
          <a:p>
            <a:pPr algn="ctr">
              <a:buNone/>
            </a:pPr>
            <a:r>
              <a:rPr lang="en-US" dirty="0" smtClean="0"/>
              <a:t>michael@medin.name</a:t>
            </a:r>
          </a:p>
          <a:p>
            <a:pPr algn="ctr">
              <a:buNone/>
            </a:pPr>
            <a:r>
              <a:rPr lang="en-US" dirty="0" smtClean="0"/>
              <a:t>http://www.linkedin.com/in/mickem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about NSClient++</a:t>
            </a:r>
          </a:p>
          <a:p>
            <a:pPr algn="ctr">
              <a:buNone/>
            </a:pPr>
            <a:r>
              <a:rPr lang="en-US" dirty="0" smtClean="0"/>
              <a:t>http://nsclient.org</a:t>
            </a:r>
          </a:p>
          <a:p>
            <a:pPr algn="ctr">
              <a:buNone/>
            </a:pPr>
            <a:r>
              <a:rPr lang="en-US" dirty="0" smtClean="0"/>
              <a:t>Facebook: </a:t>
            </a:r>
            <a:r>
              <a:rPr lang="en-US" b="1" dirty="0" smtClean="0"/>
              <a:t>facebook.com/</a:t>
            </a:r>
            <a:r>
              <a:rPr lang="en-US" b="1" dirty="0" err="1" smtClean="0"/>
              <a:t>nsclient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Slides, and examples</a:t>
            </a:r>
          </a:p>
          <a:p>
            <a:pPr algn="ctr">
              <a:buNone/>
            </a:pPr>
            <a:r>
              <a:rPr lang="en-US" sz="2400" dirty="0" smtClean="0"/>
              <a:t>http://nsclient.org/nscp/conferances</a:t>
            </a:r>
            <a:r>
              <a:rPr lang="en-US" sz="2400" dirty="0" smtClean="0">
                <a:solidFill>
                  <a:schemeClr val="accent2"/>
                </a:solidFill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</a:rPr>
              <a:t>2011/nwcna</a:t>
            </a:r>
            <a:r>
              <a:rPr lang="en-US" sz="2400" dirty="0" smtClean="0">
                <a:solidFill>
                  <a:schemeClr val="accent2"/>
                </a:solidFill>
              </a:rPr>
              <a:t>/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66670"/>
              </p:ext>
            </p:extLst>
          </p:nvPr>
        </p:nvGraphicFramePr>
        <p:xfrm>
          <a:off x="457200" y="1467034"/>
          <a:ext cx="8229221" cy="282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193516"/>
                <a:gridCol w="1100716"/>
                <a:gridCol w="660430"/>
                <a:gridCol w="1100716"/>
                <a:gridCol w="953954"/>
                <a:gridCol w="1174097"/>
                <a:gridCol w="1027336"/>
              </a:tblGrid>
              <a:tr h="30478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Protocol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Method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Encryption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Auth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Payload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M. </a:t>
                      </a:r>
                      <a:r>
                        <a:rPr lang="en-GB" sz="1400" dirty="0" err="1" smtClean="0"/>
                        <a:t>args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M. </a:t>
                      </a:r>
                      <a:r>
                        <a:rPr lang="en-GB" sz="1400" dirty="0" err="1" smtClean="0"/>
                        <a:t>cmds</a:t>
                      </a:r>
                      <a:endParaRPr lang="en-GB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HTTP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  <a:tr h="27492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NSClient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Active</a:t>
                      </a:r>
                      <a:endParaRPr lang="en-GB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baseline="30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GB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6412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NRPE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Active</a:t>
                      </a:r>
                      <a:endParaRPr lang="en-GB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1024</a:t>
                      </a:r>
                      <a:endParaRPr lang="en-GB" sz="1600" baseline="30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</a:tr>
              <a:tr h="25332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NSCA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Passive</a:t>
                      </a:r>
                      <a:endParaRPr lang="en-GB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512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</a:tr>
              <a:tr h="202636">
                <a:tc>
                  <a:txBody>
                    <a:bodyPr/>
                    <a:lstStyle/>
                    <a:p>
                      <a:r>
                        <a:rPr kumimoji="0" lang="en-GB" sz="16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NRDP</a:t>
                      </a:r>
                      <a:endParaRPr kumimoji="0" lang="en-GB" sz="16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GB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∞</a:t>
                      </a:r>
                      <a:endParaRPr lang="en-GB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GB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9669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NSCP</a:t>
                      </a:r>
                      <a:endParaRPr lang="en-GB" sz="1600" baseline="30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Active</a:t>
                      </a:r>
                    </a:p>
                    <a:p>
                      <a:pPr algn="ctr"/>
                      <a:r>
                        <a:rPr lang="en-GB" sz="1600" dirty="0" smtClean="0"/>
                        <a:t>Passive</a:t>
                      </a:r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Configuration</a:t>
                      </a:r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Commands</a:t>
                      </a:r>
                    </a:p>
                    <a:p>
                      <a:pPr algn="ctr"/>
                      <a:r>
                        <a:rPr lang="en-GB" sz="1000" dirty="0" smtClean="0"/>
                        <a:t>Extensible</a:t>
                      </a:r>
                      <a:endParaRPr lang="en-GB" sz="1000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∞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kumimoji="0" lang="en-GB" sz="16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DNSCP</a:t>
                      </a:r>
                      <a:endParaRPr kumimoji="0" lang="en-GB" sz="16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MQ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∞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kumimoji="0"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check_mk</a:t>
                      </a:r>
                      <a:endParaRPr kumimoji="0" lang="en-GB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kumimoji="0"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∞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Several Protocols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Internals:</a:t>
            </a:r>
          </a:p>
          <a:p>
            <a:pPr lvl="1"/>
            <a:r>
              <a:rPr lang="en-US" dirty="0" smtClean="0"/>
              <a:t>C++</a:t>
            </a:r>
          </a:p>
          <a:p>
            <a:pPr lvl="1"/>
            <a:r>
              <a:rPr lang="en-US" smtClean="0"/>
              <a:t>Around </a:t>
            </a:r>
            <a:r>
              <a:rPr lang="en-US" smtClean="0"/>
              <a:t>75</a:t>
            </a:r>
            <a:r>
              <a:rPr lang="en-US" smtClean="0"/>
              <a:t>.000 </a:t>
            </a:r>
            <a:r>
              <a:rPr lang="en-US" dirty="0" smtClean="0"/>
              <a:t>lines of code</a:t>
            </a:r>
          </a:p>
          <a:p>
            <a:pPr lvl="1"/>
            <a:r>
              <a:rPr lang="en-US" dirty="0" smtClean="0"/>
              <a:t>Actively developed (unfortunately only by me)</a:t>
            </a:r>
          </a:p>
          <a:p>
            <a:pPr lvl="1"/>
            <a:r>
              <a:rPr lang="en-US" dirty="0" smtClean="0"/>
              <a:t>Modularized design (use what you need)</a:t>
            </a:r>
          </a:p>
          <a:p>
            <a:r>
              <a:rPr lang="en-US" dirty="0" smtClean="0"/>
              <a:t>Runs on:</a:t>
            </a:r>
          </a:p>
          <a:p>
            <a:pPr lvl="1"/>
            <a:r>
              <a:rPr lang="en-US" dirty="0" smtClean="0"/>
              <a:t>Windows: NT4, w2k, XP, w2k3, Vista, w2k8, X64, X86 …</a:t>
            </a:r>
          </a:p>
          <a:p>
            <a:pPr lvl="1"/>
            <a:r>
              <a:rPr lang="en-US" dirty="0" smtClean="0"/>
              <a:t>Unix: Linux/</a:t>
            </a:r>
            <a:r>
              <a:rPr lang="en-US" dirty="0" err="1" smtClean="0"/>
              <a:t>Debian</a:t>
            </a:r>
            <a:r>
              <a:rPr lang="en-US" dirty="0" smtClean="0"/>
              <a:t> (probably many/most others as well)</a:t>
            </a:r>
          </a:p>
          <a:p>
            <a:r>
              <a:rPr lang="en-US" dirty="0" smtClean="0"/>
              <a:t>Current Version:</a:t>
            </a:r>
          </a:p>
          <a:p>
            <a:pPr lvl="1"/>
            <a:r>
              <a:rPr lang="en-US" dirty="0" smtClean="0"/>
              <a:t>0.3.9 with 0.4.0 in beta</a:t>
            </a:r>
          </a:p>
          <a:p>
            <a:r>
              <a:rPr lang="en-US" dirty="0" smtClean="0"/>
              <a:t>Most features require NRPE or NSCA (or NSCP)</a:t>
            </a:r>
          </a:p>
          <a:p>
            <a:r>
              <a:rPr lang="en-US" dirty="0" smtClean="0"/>
              <a:t>Documentation online (WIKI)</a:t>
            </a:r>
          </a:p>
          <a:p>
            <a:pPr lvl="1"/>
            <a:r>
              <a:rPr lang="en-US" sz="2000" dirty="0" smtClean="0"/>
              <a:t>http://nsclient.org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NSClient++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41339</TotalTime>
  <Words>3653</Words>
  <Application>Microsoft Office PowerPoint</Application>
  <PresentationFormat>Bildspel på skärmen (4:3)</PresentationFormat>
  <Paragraphs>824</Paragraphs>
  <Slides>70</Slides>
  <Notes>54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70</vt:i4>
      </vt:variant>
    </vt:vector>
  </HeadingPairs>
  <TitlesOfParts>
    <vt:vector size="71" baseType="lpstr">
      <vt:lpstr>Galleri</vt:lpstr>
      <vt:lpstr>NSClient++: Whats New?</vt:lpstr>
      <vt:lpstr>Disclaimer!</vt:lpstr>
      <vt:lpstr>My Background</vt:lpstr>
      <vt:lpstr>Agenda</vt:lpstr>
      <vt:lpstr>Windows Monitoring  and NSClient++</vt:lpstr>
      <vt:lpstr>NSClient: Terminology</vt:lpstr>
      <vt:lpstr>Why should you use NSClient++</vt:lpstr>
      <vt:lpstr>Several Protocols</vt:lpstr>
      <vt:lpstr>About NSClient++</vt:lpstr>
      <vt:lpstr>About NSClient++ (cont.)</vt:lpstr>
      <vt:lpstr>Thank you!</vt:lpstr>
      <vt:lpstr>About NSClient++</vt:lpstr>
      <vt:lpstr>Using NSClient++ (0.3.9)</vt:lpstr>
      <vt:lpstr>Using NSClient++ (0.4.0)</vt:lpstr>
      <vt:lpstr>NSClient++ What’s new 0.3.9</vt:lpstr>
      <vt:lpstr>0.3.9 What's new: Overview</vt:lpstr>
      <vt:lpstr>New team member!</vt:lpstr>
      <vt:lpstr>Evelina was born 2010-07-21</vt:lpstr>
      <vt:lpstr>NSClient++ What’s new 0.3.9</vt:lpstr>
      <vt:lpstr>Overview</vt:lpstr>
      <vt:lpstr>The new Filters</vt:lpstr>
      <vt:lpstr>Filter keywords</vt:lpstr>
      <vt:lpstr>Filter operators</vt:lpstr>
      <vt:lpstr>Filter Functions</vt:lpstr>
      <vt:lpstr>Command Options</vt:lpstr>
      <vt:lpstr>Volume support (for real this time)</vt:lpstr>
      <vt:lpstr>NSClient++ What’s new 0.3.9</vt:lpstr>
      <vt:lpstr>Scheduled Tasks</vt:lpstr>
      <vt:lpstr>Filter keywords</vt:lpstr>
      <vt:lpstr>Sample Commands</vt:lpstr>
      <vt:lpstr>NSClient++ What’s new 0.3.9</vt:lpstr>
      <vt:lpstr>Out of the box aliases</vt:lpstr>
      <vt:lpstr>Out of the box aliases (continued)</vt:lpstr>
      <vt:lpstr>Out of the box aliases (continued)</vt:lpstr>
      <vt:lpstr>Out of the box aliases (continued)</vt:lpstr>
      <vt:lpstr>NSClient++ What’s new 0.3.9</vt:lpstr>
      <vt:lpstr>Crash Handling</vt:lpstr>
      <vt:lpstr>Configuring Crash Handling</vt:lpstr>
      <vt:lpstr>NSClient++ What’s new 0.3.9</vt:lpstr>
      <vt:lpstr>Other stuff (The highlights)</vt:lpstr>
      <vt:lpstr>Roadmap</vt:lpstr>
      <vt:lpstr>Roadmap (rough)</vt:lpstr>
      <vt:lpstr>NSClient++ What’s new 0.4.0</vt:lpstr>
      <vt:lpstr>What’s new 0.4.0</vt:lpstr>
      <vt:lpstr>What’s coming 0.4.2</vt:lpstr>
      <vt:lpstr>What might be coming?</vt:lpstr>
      <vt:lpstr>NSClient++ What’s new 0.4.0</vt:lpstr>
      <vt:lpstr>The flux capacitor</vt:lpstr>
      <vt:lpstr>A completely new core</vt:lpstr>
      <vt:lpstr>NSClient++ What’s new 0.4.0</vt:lpstr>
      <vt:lpstr>Why?!?!</vt:lpstr>
      <vt:lpstr>NSClient++ What’s new 0.4.0</vt:lpstr>
      <vt:lpstr>Settings</vt:lpstr>
      <vt:lpstr>What’s in it for you?</vt:lpstr>
      <vt:lpstr>Multiple modules and alias</vt:lpstr>
      <vt:lpstr>Do I need to change?</vt:lpstr>
      <vt:lpstr>NSClient++ What’s new 0.4.0</vt:lpstr>
      <vt:lpstr>Active NRPE</vt:lpstr>
      <vt:lpstr>Active NSCP</vt:lpstr>
      <vt:lpstr>New protocol</vt:lpstr>
      <vt:lpstr>NSClient++ What’s new 0.4.0</vt:lpstr>
      <vt:lpstr>Submission (evolution)</vt:lpstr>
      <vt:lpstr>Other scenarios</vt:lpstr>
      <vt:lpstr>Submissions and handlers</vt:lpstr>
      <vt:lpstr>NSClient++ What’s new 0.4.0</vt:lpstr>
      <vt:lpstr>Python Scripting</vt:lpstr>
      <vt:lpstr>The end of NSClient++!</vt:lpstr>
      <vt:lpstr>So whats this all about?</vt:lpstr>
      <vt:lpstr>PowerPoint-presentation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Monitoring</dc:title>
  <dc:creator>Michael Medin</dc:creator>
  <cp:lastModifiedBy>Michael Medin</cp:lastModifiedBy>
  <cp:revision>1142</cp:revision>
  <dcterms:created xsi:type="dcterms:W3CDTF">2008-07-20T07:04:30Z</dcterms:created>
  <dcterms:modified xsi:type="dcterms:W3CDTF">2011-09-29T13:15:22Z</dcterms:modified>
</cp:coreProperties>
</file>